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5"/>
  </p:notesMasterIdLst>
  <p:handoutMasterIdLst>
    <p:handoutMasterId r:id="rId36"/>
  </p:handoutMasterIdLst>
  <p:sldIdLst>
    <p:sldId id="547" r:id="rId2"/>
    <p:sldId id="550" r:id="rId3"/>
    <p:sldId id="558" r:id="rId4"/>
    <p:sldId id="641" r:id="rId5"/>
    <p:sldId id="604" r:id="rId6"/>
    <p:sldId id="642" r:id="rId7"/>
    <p:sldId id="643" r:id="rId8"/>
    <p:sldId id="624" r:id="rId9"/>
    <p:sldId id="628" r:id="rId10"/>
    <p:sldId id="623" r:id="rId11"/>
    <p:sldId id="625" r:id="rId12"/>
    <p:sldId id="626" r:id="rId13"/>
    <p:sldId id="630" r:id="rId14"/>
    <p:sldId id="632" r:id="rId15"/>
    <p:sldId id="633" r:id="rId16"/>
    <p:sldId id="627" r:id="rId17"/>
    <p:sldId id="606" r:id="rId18"/>
    <p:sldId id="616" r:id="rId19"/>
    <p:sldId id="584" r:id="rId20"/>
    <p:sldId id="617" r:id="rId21"/>
    <p:sldId id="613" r:id="rId22"/>
    <p:sldId id="615" r:id="rId23"/>
    <p:sldId id="634" r:id="rId24"/>
    <p:sldId id="635" r:id="rId25"/>
    <p:sldId id="636" r:id="rId26"/>
    <p:sldId id="637" r:id="rId27"/>
    <p:sldId id="638" r:id="rId28"/>
    <p:sldId id="640" r:id="rId29"/>
    <p:sldId id="639" r:id="rId30"/>
    <p:sldId id="562" r:id="rId31"/>
    <p:sldId id="554" r:id="rId32"/>
    <p:sldId id="552" r:id="rId33"/>
    <p:sldId id="553" r:id="rId3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7025" autoAdjust="0"/>
  </p:normalViewPr>
  <p:slideViewPr>
    <p:cSldViewPr>
      <p:cViewPr varScale="1">
        <p:scale>
          <a:sx n="110" d="100"/>
          <a:sy n="110" d="100"/>
        </p:scale>
        <p:origin x="-156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4"/>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2020-07-25</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7/25/2020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14</a:t>
            </a:fld>
            <a:endParaRPr lang="en-CA"/>
          </a:p>
        </p:txBody>
      </p:sp>
    </p:spTree>
    <p:extLst>
      <p:ext uri="{BB962C8B-B14F-4D97-AF65-F5344CB8AC3E}">
        <p14:creationId xmlns:p14="http://schemas.microsoft.com/office/powerpoint/2010/main" val="464304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17</a:t>
            </a:fld>
            <a:endParaRPr lang="en-CA"/>
          </a:p>
        </p:txBody>
      </p:sp>
    </p:spTree>
    <p:extLst>
      <p:ext uri="{BB962C8B-B14F-4D97-AF65-F5344CB8AC3E}">
        <p14:creationId xmlns:p14="http://schemas.microsoft.com/office/powerpoint/2010/main" val="19705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18</a:t>
            </a:fld>
            <a:endParaRPr lang="en-CA"/>
          </a:p>
        </p:txBody>
      </p:sp>
    </p:spTree>
    <p:extLst>
      <p:ext uri="{BB962C8B-B14F-4D97-AF65-F5344CB8AC3E}">
        <p14:creationId xmlns:p14="http://schemas.microsoft.com/office/powerpoint/2010/main" val="197058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23</a:t>
            </a:fld>
            <a:endParaRPr lang="en-CA"/>
          </a:p>
        </p:txBody>
      </p:sp>
    </p:spTree>
    <p:extLst>
      <p:ext uri="{BB962C8B-B14F-4D97-AF65-F5344CB8AC3E}">
        <p14:creationId xmlns:p14="http://schemas.microsoft.com/office/powerpoint/2010/main" val="197058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hdpatel@uwaterloo.ca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Binary and hexadecimal numbers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7.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8.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Binary and hexadecimal numbers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7219"/>
    </mc:Choice>
    <mc:Fallback xmlns="">
      <p:transition spd="slow" advTm="1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Base </a:t>
            </a:r>
            <a:r>
              <a:rPr lang="en-CA" dirty="0" smtClean="0"/>
              <a:t>2</a:t>
            </a:r>
            <a:endParaRPr lang="en-CA" dirty="0"/>
          </a:p>
        </p:txBody>
      </p:sp>
      <p:sp>
        <p:nvSpPr>
          <p:cNvPr id="3" name="Content Placeholder 2"/>
          <p:cNvSpPr>
            <a:spLocks noGrp="1"/>
          </p:cNvSpPr>
          <p:nvPr>
            <p:ph idx="1"/>
          </p:nvPr>
        </p:nvSpPr>
        <p:spPr/>
        <p:txBody>
          <a:bodyPr/>
          <a:lstStyle/>
          <a:p>
            <a:r>
              <a:rPr lang="en-CA" dirty="0" smtClean="0"/>
              <a:t>In a computer,</a:t>
            </a:r>
          </a:p>
          <a:p>
            <a:pPr marL="0" indent="0">
              <a:buNone/>
            </a:pPr>
            <a:r>
              <a:rPr lang="en-CA" dirty="0" smtClean="0"/>
              <a:t>	a number must be stored as a voltage</a:t>
            </a:r>
          </a:p>
          <a:p>
            <a:endParaRPr lang="en-US" dirty="0"/>
          </a:p>
          <a:p>
            <a:r>
              <a:rPr lang="en-US" dirty="0" smtClean="0"/>
              <a:t>Having ten different voltages is difficult to design and maintain</a:t>
            </a:r>
          </a:p>
          <a:p>
            <a:pPr lvl="1"/>
            <a:r>
              <a:rPr lang="en-US" dirty="0" smtClean="0"/>
              <a:t>Some of the earliest computers did use base 10</a:t>
            </a:r>
          </a:p>
          <a:p>
            <a:pPr lvl="2"/>
            <a:r>
              <a:rPr lang="en-US" dirty="0" smtClean="0"/>
              <a:t>Back in the 1940s</a:t>
            </a:r>
          </a:p>
          <a:p>
            <a:endParaRPr lang="en-US" dirty="0" smtClean="0"/>
          </a:p>
          <a:p>
            <a:r>
              <a:rPr lang="en-US" dirty="0" smtClean="0"/>
              <a:t>Instead, it is easiest to have only two voltages:</a:t>
            </a:r>
          </a:p>
          <a:p>
            <a:pPr lvl="1"/>
            <a:r>
              <a:rPr lang="en-US" dirty="0" smtClean="0">
                <a:latin typeface="Times New Roman" panose="02020603050405020304" pitchFamily="18" charset="0"/>
                <a:cs typeface="Times New Roman" panose="02020603050405020304" pitchFamily="18" charset="0"/>
              </a:rPr>
              <a:t>0</a:t>
            </a:r>
            <a:r>
              <a:rPr lang="en-US" dirty="0" smtClean="0"/>
              <a:t> is represented by </a:t>
            </a:r>
            <a:r>
              <a:rPr lang="en-US" dirty="0" smtClean="0">
                <a:latin typeface="Times New Roman" panose="02020603050405020304" pitchFamily="18" charset="0"/>
                <a:cs typeface="Times New Roman" panose="02020603050405020304" pitchFamily="18" charset="0"/>
              </a:rPr>
              <a:t>0 V</a:t>
            </a:r>
          </a:p>
          <a:p>
            <a:pPr lvl="1"/>
            <a:r>
              <a:rPr lang="en-US" dirty="0" smtClean="0">
                <a:latin typeface="Times New Roman" panose="02020603050405020304" pitchFamily="18" charset="0"/>
                <a:cs typeface="Times New Roman" panose="02020603050405020304" pitchFamily="18" charset="0"/>
              </a:rPr>
              <a:t>1</a:t>
            </a:r>
            <a:r>
              <a:rPr lang="en-US" dirty="0" smtClean="0"/>
              <a:t> is represented by </a:t>
            </a:r>
            <a:r>
              <a:rPr lang="en-US" dirty="0" smtClean="0">
                <a:latin typeface="Times New Roman" panose="02020603050405020304" pitchFamily="18" charset="0"/>
                <a:cs typeface="Times New Roman" panose="02020603050405020304" pitchFamily="18" charset="0"/>
              </a:rPr>
              <a:t>5 V</a:t>
            </a:r>
          </a:p>
          <a:p>
            <a:r>
              <a:rPr lang="en-US" dirty="0" smtClean="0"/>
              <a:t>That is, we only have two digits, </a:t>
            </a:r>
            <a:r>
              <a:rPr lang="en-US" dirty="0" smtClean="0">
                <a:latin typeface="Times New Roman" panose="02020603050405020304" pitchFamily="18" charset="0"/>
                <a:cs typeface="Times New Roman" panose="02020603050405020304" pitchFamily="18" charset="0"/>
              </a:rPr>
              <a:t>0</a:t>
            </a:r>
            <a:r>
              <a:rPr lang="en-US" dirty="0" smtClean="0"/>
              <a:t> and </a:t>
            </a:r>
            <a:r>
              <a:rPr lang="en-US" dirty="0" smtClean="0">
                <a:latin typeface="Times New Roman" panose="02020603050405020304" pitchFamily="18" charset="0"/>
                <a:cs typeface="Times New Roman" panose="02020603050405020304" pitchFamily="18" charset="0"/>
              </a:rPr>
              <a:t>1</a:t>
            </a:r>
          </a:p>
          <a:p>
            <a:pPr lvl="1"/>
            <a:r>
              <a:rPr lang="en-US" dirty="0" smtClean="0"/>
              <a:t>We will call these </a:t>
            </a:r>
            <a:r>
              <a:rPr lang="en-US" i="1" dirty="0" smtClean="0">
                <a:solidFill>
                  <a:srgbClr val="FF0000"/>
                </a:solidFill>
              </a:rPr>
              <a:t>bits</a:t>
            </a:r>
            <a:r>
              <a:rPr lang="en-US" dirty="0" smtClean="0">
                <a:solidFill>
                  <a:srgbClr val="FF0000"/>
                </a:solidFill>
              </a:rPr>
              <a:t> </a:t>
            </a:r>
            <a:r>
              <a:rPr lang="en-US" dirty="0" smtClean="0"/>
              <a:t>from </a:t>
            </a:r>
            <a:r>
              <a:rPr lang="en-US" i="1" dirty="0" smtClean="0">
                <a:solidFill>
                  <a:srgbClr val="FF0000"/>
                </a:solidFill>
              </a:rPr>
              <a:t>b</a:t>
            </a:r>
            <a:r>
              <a:rPr lang="en-US" dirty="0" smtClean="0"/>
              <a:t>inary dig</a:t>
            </a:r>
            <a:r>
              <a:rPr lang="en-US" i="1" dirty="0" smtClean="0">
                <a:solidFill>
                  <a:srgbClr val="FF0000"/>
                </a:solidFill>
              </a:rPr>
              <a:t>its</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64193325"/>
      </p:ext>
    </p:extLst>
  </p:cSld>
  <p:clrMapOvr>
    <a:masterClrMapping/>
  </p:clrMapOvr>
  <mc:AlternateContent xmlns:mc="http://schemas.openxmlformats.org/markup-compatibility/2006" xmlns:p14="http://schemas.microsoft.com/office/powerpoint/2010/main">
    <mc:Choice Requires="p14">
      <p:transition spd="slow" p14:dur="2000" advTm="83516"/>
    </mc:Choice>
    <mc:Fallback xmlns="">
      <p:transition spd="slow" advTm="8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a:t>
            </a:r>
            <a:endParaRPr lang="en-CA" dirty="0"/>
          </a:p>
        </p:txBody>
      </p:sp>
      <p:sp>
        <p:nvSpPr>
          <p:cNvPr id="3" name="Content Placeholder 2"/>
          <p:cNvSpPr>
            <a:spLocks noGrp="1"/>
          </p:cNvSpPr>
          <p:nvPr>
            <p:ph idx="1"/>
          </p:nvPr>
        </p:nvSpPr>
        <p:spPr/>
        <p:txBody>
          <a:bodyPr/>
          <a:lstStyle/>
          <a:p>
            <a:r>
              <a:rPr lang="en-US" dirty="0" smtClean="0"/>
              <a:t>This means we have only two digits now:</a:t>
            </a:r>
          </a:p>
          <a:p>
            <a:pPr marL="0" indent="0" algn="ctr">
              <a:buNone/>
            </a:pPr>
            <a:r>
              <a:rPr lang="en-US" dirty="0" smtClean="0"/>
              <a:t>0, 1</a:t>
            </a:r>
          </a:p>
          <a:p>
            <a:pPr marL="0" indent="0" algn="ctr">
              <a:buNone/>
            </a:pPr>
            <a:endParaRPr lang="en-US" dirty="0"/>
          </a:p>
          <a:p>
            <a:pPr algn="l"/>
            <a:r>
              <a:rPr lang="en-US" dirty="0" smtClean="0"/>
              <a:t>Thus, the number after “1” is “10”,</a:t>
            </a:r>
          </a:p>
          <a:p>
            <a:pPr marL="0" indent="0" algn="l">
              <a:buNone/>
            </a:pPr>
            <a:r>
              <a:rPr lang="en-US" dirty="0"/>
              <a:t>	</a:t>
            </a:r>
            <a:r>
              <a:rPr lang="en-US" dirty="0" smtClean="0"/>
              <a:t>so 1 + 1 = 10</a:t>
            </a:r>
          </a:p>
          <a:p>
            <a:pPr marL="0" indent="0" algn="l">
              <a:buNone/>
            </a:pPr>
            <a:r>
              <a:rPr lang="en-US" dirty="0"/>
              <a:t>	</a:t>
            </a:r>
            <a:r>
              <a:rPr lang="en-US" dirty="0" smtClean="0"/>
              <a:t>also, 10 + 1 = 11</a:t>
            </a:r>
          </a:p>
          <a:p>
            <a:pPr marL="0" indent="0" algn="l">
              <a:buNone/>
            </a:pPr>
            <a:r>
              <a:rPr lang="en-US" dirty="0"/>
              <a:t>	</a:t>
            </a:r>
            <a:r>
              <a:rPr lang="en-US" dirty="0" smtClean="0"/>
              <a:t>thus, 11 + 1 = 100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4289811"/>
      </p:ext>
    </p:extLst>
  </p:cSld>
  <p:clrMapOvr>
    <a:masterClrMapping/>
  </p:clrMapOvr>
  <mc:AlternateContent xmlns:mc="http://schemas.openxmlformats.org/markup-compatibility/2006" xmlns:p14="http://schemas.microsoft.com/office/powerpoint/2010/main">
    <mc:Choice Requires="p14">
      <p:transition spd="slow" p14:dur="2000" advTm="45417"/>
    </mc:Choice>
    <mc:Fallback xmlns="">
      <p:transition spd="slow" advTm="45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a:t>
            </a:r>
            <a:endParaRPr lang="en-CA" dirty="0"/>
          </a:p>
        </p:txBody>
      </p:sp>
      <p:sp>
        <p:nvSpPr>
          <p:cNvPr id="3" name="Content Placeholder 2"/>
          <p:cNvSpPr>
            <a:spLocks noGrp="1"/>
          </p:cNvSpPr>
          <p:nvPr>
            <p:ph idx="1"/>
          </p:nvPr>
        </p:nvSpPr>
        <p:spPr/>
        <p:txBody>
          <a:bodyPr/>
          <a:lstStyle/>
          <a:p>
            <a:r>
              <a:rPr lang="en-US" dirty="0" smtClean="0"/>
              <a:t>Therefore, each of these base-2 numbers would represent a certain number of “things”:</a:t>
            </a:r>
          </a:p>
          <a:p>
            <a:pPr marL="0" indent="0">
              <a:buNone/>
            </a:pPr>
            <a:r>
              <a:rPr lang="en-US" sz="1800" dirty="0" smtClean="0"/>
              <a:t>			      </a:t>
            </a:r>
            <a:r>
              <a:rPr lang="en-US" sz="1800" dirty="0" smtClean="0">
                <a:latin typeface="Times New Roman" panose="02020603050405020304" pitchFamily="18" charset="0"/>
                <a:cs typeface="Times New Roman" panose="02020603050405020304" pitchFamily="18" charset="0"/>
              </a:rPr>
              <a:t>0</a:t>
            </a:r>
            <a:r>
              <a:rPr lang="en-US" sz="1800" dirty="0" smtClean="0"/>
              <a:t>	zero</a:t>
            </a:r>
          </a:p>
          <a:p>
            <a:pPr marL="0" indent="0">
              <a:buNone/>
            </a:pPr>
            <a:r>
              <a:rPr lang="en-US" sz="1800" dirty="0" smtClean="0"/>
              <a:t>		 	      </a:t>
            </a:r>
            <a:r>
              <a:rPr lang="en-US" sz="1800" dirty="0" smtClean="0">
                <a:latin typeface="Times New Roman" panose="02020603050405020304" pitchFamily="18" charset="0"/>
                <a:cs typeface="Times New Roman" panose="02020603050405020304" pitchFamily="18" charset="0"/>
              </a:rPr>
              <a:t>1</a:t>
            </a:r>
            <a:r>
              <a:rPr lang="en-US" sz="1800" dirty="0" smtClean="0"/>
              <a:t>	one	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 </a:t>
            </a:r>
            <a:r>
              <a:rPr lang="en-US" sz="1800" dirty="0" smtClean="0"/>
              <a:t>	two	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11 </a:t>
            </a:r>
            <a:r>
              <a:rPr lang="en-US" sz="1800" dirty="0" smtClean="0"/>
              <a:t>	three	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 </a:t>
            </a:r>
            <a:r>
              <a:rPr lang="en-US" sz="1800" dirty="0" smtClean="0"/>
              <a:t>	four	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101 </a:t>
            </a:r>
            <a:r>
              <a:rPr lang="en-US" sz="1800" dirty="0" smtClean="0"/>
              <a:t>	five	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110 </a:t>
            </a:r>
            <a:r>
              <a:rPr lang="en-US" sz="1800" dirty="0" smtClean="0"/>
              <a:t>	six	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111 </a:t>
            </a:r>
            <a:r>
              <a:rPr lang="en-US" sz="1800" dirty="0" smtClean="0"/>
              <a:t>	seven	XXXXXXX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 </a:t>
            </a:r>
            <a:r>
              <a:rPr lang="en-US" sz="1800" dirty="0" smtClean="0"/>
              <a:t>	eight	XXXXXXXX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1001 </a:t>
            </a:r>
            <a:r>
              <a:rPr lang="en-US" sz="1800" dirty="0" smtClean="0"/>
              <a:t>	nine	XXXXXXXXX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1010</a:t>
            </a:r>
            <a:r>
              <a:rPr lang="en-US" sz="1800" dirty="0" smtClean="0"/>
              <a:t>	ten	XXXXXXXXXX</a:t>
            </a:r>
          </a:p>
          <a:p>
            <a:pPr marL="0" indent="0">
              <a:buNone/>
            </a:pPr>
            <a:r>
              <a:rPr lang="en-US" sz="1800" dirty="0" smtClean="0"/>
              <a:t>	</a:t>
            </a:r>
            <a:r>
              <a:rPr lang="en-US" sz="1800" dirty="0"/>
              <a:t>		</a:t>
            </a:r>
            <a:r>
              <a:rPr lang="en-US" sz="1800" dirty="0" smtClean="0">
                <a:latin typeface="Times New Roman" panose="02020603050405020304" pitchFamily="18" charset="0"/>
                <a:cs typeface="Times New Roman" panose="02020603050405020304" pitchFamily="18" charset="0"/>
              </a:rPr>
              <a:t>1011</a:t>
            </a:r>
            <a:r>
              <a:rPr lang="en-US" sz="1800" dirty="0"/>
              <a:t>	</a:t>
            </a:r>
            <a:r>
              <a:rPr lang="en-US" sz="1800" dirty="0" smtClean="0"/>
              <a:t>eleven	XXXXXXXXXXX</a:t>
            </a:r>
            <a:endParaRPr lang="en-US" sz="1800" dirty="0"/>
          </a:p>
          <a:p>
            <a:pPr marL="0" indent="0">
              <a:buNone/>
            </a:pPr>
            <a:r>
              <a:rPr lang="en-US" sz="1800" dirty="0"/>
              <a:t>	</a:t>
            </a:r>
            <a:r>
              <a:rPr lang="en-US" sz="1800" dirty="0" smtClean="0"/>
              <a:t>	</a:t>
            </a:r>
            <a:r>
              <a:rPr lang="en-US" sz="1800" dirty="0"/>
              <a:t>	</a:t>
            </a:r>
            <a:r>
              <a:rPr lang="en-US" sz="1800" dirty="0" smtClean="0">
                <a:latin typeface="Times New Roman" panose="02020603050405020304" pitchFamily="18" charset="0"/>
                <a:cs typeface="Times New Roman" panose="02020603050405020304" pitchFamily="18" charset="0"/>
              </a:rPr>
              <a:t>1100</a:t>
            </a:r>
            <a:r>
              <a:rPr lang="en-US" sz="1800" dirty="0"/>
              <a:t>	</a:t>
            </a:r>
            <a:r>
              <a:rPr lang="en-US" sz="1800" dirty="0" smtClean="0"/>
              <a:t>twelve	XXXXXXXXXXXX</a:t>
            </a:r>
            <a:endParaRPr lang="en-US" sz="1800" dirty="0"/>
          </a:p>
          <a:p>
            <a:pPr marL="0" indent="0">
              <a:buNone/>
            </a:pPr>
            <a:endParaRPr lang="en-US" sz="1800" dirty="0" smtClean="0"/>
          </a:p>
        </p:txBody>
      </p:sp>
      <p:sp>
        <p:nvSpPr>
          <p:cNvPr id="5" name="Rounded Rectangle 4"/>
          <p:cNvSpPr/>
          <p:nvPr/>
        </p:nvSpPr>
        <p:spPr>
          <a:xfrm>
            <a:off x="3347864" y="3933056"/>
            <a:ext cx="266429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6" name="Rounded Rectangle 5"/>
          <p:cNvSpPr/>
          <p:nvPr/>
        </p:nvSpPr>
        <p:spPr>
          <a:xfrm>
            <a:off x="3249978" y="5920402"/>
            <a:ext cx="369828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59110278"/>
      </p:ext>
    </p:extLst>
  </p:cSld>
  <p:clrMapOvr>
    <a:masterClrMapping/>
  </p:clrMapOvr>
  <mc:AlternateContent xmlns:mc="http://schemas.openxmlformats.org/markup-compatibility/2006" xmlns:p14="http://schemas.microsoft.com/office/powerpoint/2010/main">
    <mc:Choice Requires="p14">
      <p:transition spd="slow" p14:dur="2000" advTm="36507"/>
    </mc:Choice>
    <mc:Fallback xmlns="">
      <p:transition spd="slow" advTm="3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a:t>
            </a:r>
            <a:endParaRPr lang="en-CA" dirty="0"/>
          </a:p>
        </p:txBody>
      </p:sp>
      <p:sp>
        <p:nvSpPr>
          <p:cNvPr id="3" name="Content Placeholder 2"/>
          <p:cNvSpPr>
            <a:spLocks noGrp="1"/>
          </p:cNvSpPr>
          <p:nvPr>
            <p:ph idx="1"/>
          </p:nvPr>
        </p:nvSpPr>
        <p:spPr/>
        <p:txBody>
          <a:bodyPr/>
          <a:lstStyle/>
          <a:p>
            <a:r>
              <a:rPr lang="en-US" dirty="0" smtClean="0"/>
              <a:t>It is useful to recognize very specific values:</a:t>
            </a:r>
          </a:p>
          <a:p>
            <a:pPr marL="0" indent="0">
              <a:buNone/>
            </a:pPr>
            <a:r>
              <a:rPr lang="en-US" sz="1800" dirty="0" smtClean="0"/>
              <a:t>		                    </a:t>
            </a:r>
            <a:r>
              <a:rPr lang="en-US" sz="1800" dirty="0" smtClean="0">
                <a:latin typeface="Times New Roman" panose="02020603050405020304" pitchFamily="18" charset="0"/>
                <a:cs typeface="Times New Roman" panose="02020603050405020304" pitchFamily="18" charset="0"/>
              </a:rPr>
              <a:t>1	</a:t>
            </a:r>
            <a:r>
              <a:rPr lang="en-US" sz="1800" dirty="0" smtClean="0"/>
              <a:t>one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0</a:t>
            </a:r>
            <a:endParaRPr lang="en-US" sz="1800" dirty="0" smtClean="0">
              <a:latin typeface="Times New Roman" panose="02020603050405020304" pitchFamily="18" charset="0"/>
              <a:cs typeface="Times New Roman" panose="02020603050405020304" pitchFamily="18" charset="0"/>
            </a:endParaRP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 </a:t>
            </a:r>
            <a:r>
              <a:rPr lang="en-US" sz="1800" dirty="0" smtClean="0"/>
              <a:t>	two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1</a:t>
            </a:r>
            <a:endParaRPr lang="en-US" sz="1800" dirty="0" smtClean="0"/>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 </a:t>
            </a:r>
            <a:r>
              <a:rPr lang="en-US" sz="1800" dirty="0" smtClean="0"/>
              <a:t>	four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2</a:t>
            </a:r>
            <a:endParaRPr lang="en-US" sz="1800" dirty="0" smtClean="0"/>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 </a:t>
            </a:r>
            <a:r>
              <a:rPr lang="en-US" sz="1800" dirty="0" smtClean="0"/>
              <a:t>	eight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3</a:t>
            </a:r>
            <a:endParaRPr lang="en-US" sz="1800" dirty="0" smtClean="0"/>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10000 </a:t>
            </a:r>
            <a:r>
              <a:rPr lang="en-US" sz="1800" dirty="0" smtClean="0"/>
              <a:t>	sixteen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4</a:t>
            </a:r>
            <a:endParaRPr lang="en-US" sz="1800" dirty="0" smtClean="0"/>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100000	</a:t>
            </a:r>
            <a:r>
              <a:rPr lang="en-US" sz="1800" dirty="0" smtClean="0"/>
              <a:t>thirty two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5</a:t>
            </a:r>
            <a:endParaRPr lang="en-US" sz="1800" dirty="0" smtClean="0"/>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1000000</a:t>
            </a:r>
            <a:r>
              <a:rPr lang="en-US" sz="1800" dirty="0"/>
              <a:t>	</a:t>
            </a:r>
            <a:r>
              <a:rPr lang="en-US" sz="1800" dirty="0" smtClean="0"/>
              <a:t>sixty four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6</a:t>
            </a:r>
            <a:endParaRPr lang="en-US" sz="1800" dirty="0"/>
          </a:p>
          <a:p>
            <a:pPr marL="0" indent="0">
              <a:buNone/>
            </a:pP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10000000</a:t>
            </a:r>
            <a:r>
              <a:rPr lang="en-US" sz="1800" dirty="0"/>
              <a:t>	</a:t>
            </a:r>
            <a:r>
              <a:rPr lang="en-US" sz="1800" dirty="0" smtClean="0">
                <a:latin typeface="Times New Roman" panose="02020603050405020304" pitchFamily="18" charset="0"/>
                <a:cs typeface="Times New Roman" panose="02020603050405020304" pitchFamily="18" charset="0"/>
              </a:rPr>
              <a:t>  128</a:t>
            </a:r>
            <a:r>
              <a:rPr lang="en-US" sz="1800" dirty="0" smtClean="0"/>
              <a:t>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7</a:t>
            </a:r>
            <a:r>
              <a:rPr lang="en-US" sz="1800" dirty="0"/>
              <a:t>	</a:t>
            </a: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100000000</a:t>
            </a:r>
            <a:r>
              <a:rPr lang="en-US" sz="1800" dirty="0"/>
              <a:t>	</a:t>
            </a:r>
            <a:r>
              <a:rPr lang="en-US" sz="1800" dirty="0" smtClean="0">
                <a:latin typeface="Times New Roman" panose="02020603050405020304" pitchFamily="18" charset="0"/>
                <a:cs typeface="Times New Roman" panose="02020603050405020304" pitchFamily="18" charset="0"/>
              </a:rPr>
              <a:t>  256</a:t>
            </a:r>
            <a:r>
              <a:rPr lang="en-US" sz="1800" dirty="0"/>
              <a:t>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8</a:t>
            </a:r>
            <a:endParaRPr lang="en-US" sz="1800" dirty="0"/>
          </a:p>
          <a:p>
            <a:pPr marL="0" indent="0">
              <a:buNone/>
            </a:pP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1000000000</a:t>
            </a:r>
            <a:r>
              <a:rPr lang="en-US" sz="1800" dirty="0"/>
              <a:t>	</a:t>
            </a:r>
            <a:r>
              <a:rPr lang="en-US" sz="1800" dirty="0" smtClean="0">
                <a:latin typeface="Times New Roman" panose="02020603050405020304" pitchFamily="18" charset="0"/>
                <a:cs typeface="Times New Roman" panose="02020603050405020304" pitchFamily="18" charset="0"/>
              </a:rPr>
              <a:t>  512</a:t>
            </a:r>
            <a:r>
              <a:rPr lang="en-US" sz="1800" dirty="0"/>
              <a:t>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9</a:t>
            </a:r>
            <a:endParaRPr lang="en-US" sz="1800" dirty="0"/>
          </a:p>
          <a:p>
            <a:pPr marL="0" indent="0">
              <a:buNone/>
            </a:pPr>
            <a:r>
              <a:rPr lang="en-US" sz="1800" dirty="0"/>
              <a:t>		</a:t>
            </a:r>
            <a:r>
              <a:rPr lang="en-US" sz="1800" dirty="0" smtClean="0">
                <a:latin typeface="Times New Roman" panose="02020603050405020304" pitchFamily="18" charset="0"/>
                <a:cs typeface="Times New Roman" panose="02020603050405020304" pitchFamily="18" charset="0"/>
              </a:rPr>
              <a:t>10000000000</a:t>
            </a:r>
            <a:r>
              <a:rPr lang="en-US" sz="1800" dirty="0"/>
              <a:t>	</a:t>
            </a:r>
            <a:r>
              <a:rPr lang="en-US" sz="1800" dirty="0" smtClean="0">
                <a:latin typeface="Times New Roman" panose="02020603050405020304" pitchFamily="18" charset="0"/>
                <a:cs typeface="Times New Roman" panose="02020603050405020304" pitchFamily="18" charset="0"/>
              </a:rPr>
              <a:t>1024</a:t>
            </a:r>
            <a:r>
              <a:rPr lang="en-US" sz="1800" dirty="0"/>
              <a:t>		</a:t>
            </a:r>
            <a:r>
              <a:rPr lang="en-US" sz="1800" dirty="0" smtClean="0">
                <a:latin typeface="Times New Roman" panose="02020603050405020304" pitchFamily="18" charset="0"/>
                <a:cs typeface="Times New Roman" panose="02020603050405020304" pitchFamily="18" charset="0"/>
              </a:rPr>
              <a:t>2</a:t>
            </a:r>
            <a:r>
              <a:rPr lang="en-US" sz="1800" baseline="30000" dirty="0" smtClean="0">
                <a:latin typeface="Times New Roman" panose="02020603050405020304" pitchFamily="18" charset="0"/>
                <a:cs typeface="Times New Roman" panose="02020603050405020304" pitchFamily="18" charset="0"/>
              </a:rPr>
              <a:t>10</a:t>
            </a:r>
            <a:endParaRPr lang="en-US" sz="1800" dirty="0"/>
          </a:p>
          <a:p>
            <a:pPr marL="0" indent="0">
              <a:buNone/>
            </a:pPr>
            <a:endParaRPr lang="en-US" sz="1800" dirty="0"/>
          </a:p>
          <a:p>
            <a:pPr marL="0" indent="0">
              <a:buNone/>
            </a:pPr>
            <a:endParaRPr lang="en-US" sz="1800" dirty="0" smtClean="0"/>
          </a:p>
        </p:txBody>
      </p:sp>
      <p:sp>
        <p:nvSpPr>
          <p:cNvPr id="6" name="Rounded Rectangle 5"/>
          <p:cNvSpPr/>
          <p:nvPr/>
        </p:nvSpPr>
        <p:spPr>
          <a:xfrm>
            <a:off x="3336238" y="1988840"/>
            <a:ext cx="303596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7" name="Rounded Rectangle 6"/>
          <p:cNvSpPr/>
          <p:nvPr/>
        </p:nvSpPr>
        <p:spPr>
          <a:xfrm>
            <a:off x="3275856" y="2320002"/>
            <a:ext cx="310797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8" name="Rounded Rectangle 7"/>
          <p:cNvSpPr/>
          <p:nvPr/>
        </p:nvSpPr>
        <p:spPr>
          <a:xfrm>
            <a:off x="3203848" y="2662790"/>
            <a:ext cx="317997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9" name="Rounded Rectangle 8"/>
          <p:cNvSpPr/>
          <p:nvPr/>
        </p:nvSpPr>
        <p:spPr>
          <a:xfrm>
            <a:off x="3131840" y="2996952"/>
            <a:ext cx="324898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10" name="Rounded Rectangle 9"/>
          <p:cNvSpPr/>
          <p:nvPr/>
        </p:nvSpPr>
        <p:spPr>
          <a:xfrm>
            <a:off x="2987824" y="3322488"/>
            <a:ext cx="338437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11" name="Rounded Rectangle 10"/>
          <p:cNvSpPr/>
          <p:nvPr/>
        </p:nvSpPr>
        <p:spPr>
          <a:xfrm>
            <a:off x="2699792" y="4293096"/>
            <a:ext cx="367240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12" name="Rounded Rectangle 11"/>
          <p:cNvSpPr/>
          <p:nvPr/>
        </p:nvSpPr>
        <p:spPr>
          <a:xfrm>
            <a:off x="2339752" y="5263704"/>
            <a:ext cx="402382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28982060"/>
      </p:ext>
    </p:extLst>
  </p:cSld>
  <p:clrMapOvr>
    <a:masterClrMapping/>
  </p:clrMapOvr>
  <mc:AlternateContent xmlns:mc="http://schemas.openxmlformats.org/markup-compatibility/2006" xmlns:p14="http://schemas.microsoft.com/office/powerpoint/2010/main">
    <mc:Choice Requires="p14">
      <p:transition spd="slow" p14:dur="2000" advTm="84057"/>
    </mc:Choice>
    <mc:Fallback xmlns="">
      <p:transition spd="slow" advTm="8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3"/>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6588224" y="3347448"/>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73510" y="3344448"/>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63998" y="3347448"/>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51860" y="3344448"/>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39722" y="3350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27584" y="3347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15446" y="3344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03308" y="3341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91170" y="3338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579032" y="3335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66894" y="3332074"/>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65620" y="3055392"/>
            <a:ext cx="0" cy="1972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58100" y="3050790"/>
            <a:ext cx="0" cy="1972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CA" dirty="0" smtClean="0"/>
              <a:t>Adding powers of two</a:t>
            </a:r>
            <a:endParaRPr lang="en-CA" dirty="0"/>
          </a:p>
        </p:txBody>
      </p:sp>
      <p:sp>
        <p:nvSpPr>
          <p:cNvPr id="3" name="Content Placeholder 2"/>
          <p:cNvSpPr>
            <a:spLocks noGrp="1"/>
          </p:cNvSpPr>
          <p:nvPr>
            <p:ph idx="1"/>
          </p:nvPr>
        </p:nvSpPr>
        <p:spPr>
          <a:xfrm>
            <a:off x="529208" y="1600200"/>
            <a:ext cx="8003232" cy="4525963"/>
          </a:xfrm>
        </p:spPr>
        <p:txBody>
          <a:bodyPr/>
          <a:lstStyle/>
          <a:p>
            <a:pPr algn="l"/>
            <a:r>
              <a:rPr lang="en-US" dirty="0" smtClean="0"/>
              <a:t>Adding numbers in base 10 is something you have learned</a:t>
            </a:r>
          </a:p>
          <a:p>
            <a:pPr lvl="1" algn="l"/>
            <a:r>
              <a:rPr lang="en-US" dirty="0" smtClean="0"/>
              <a:t>In base 10, adding powers of 10 is easy:   </a:t>
            </a:r>
            <a:r>
              <a:rPr lang="en-US" dirty="0" smtClean="0">
                <a:latin typeface="Times New Roman" panose="02020603050405020304" pitchFamily="18" charset="0"/>
                <a:cs typeface="Times New Roman" panose="02020603050405020304" pitchFamily="18" charset="0"/>
              </a:rPr>
              <a:t>10 + 100 + 10000 = 10110</a:t>
            </a:r>
          </a:p>
          <a:p>
            <a:pPr algn="l"/>
            <a:r>
              <a:rPr lang="en-US" dirty="0" smtClean="0"/>
              <a:t>Adding powers of two (</a:t>
            </a:r>
            <a:r>
              <a:rPr lang="en-US" dirty="0" smtClean="0">
                <a:latin typeface="Times New Roman" panose="02020603050405020304" pitchFamily="18" charset="0"/>
                <a:cs typeface="Times New Roman" panose="02020603050405020304" pitchFamily="18" charset="0"/>
              </a:rPr>
              <a:t>10</a:t>
            </a:r>
            <a:r>
              <a:rPr lang="en-US" baseline="-25000" dirty="0" smtClean="0">
                <a:latin typeface="Times New Roman" panose="02020603050405020304" pitchFamily="18" charset="0"/>
                <a:cs typeface="Times New Roman" panose="02020603050405020304" pitchFamily="18" charset="0"/>
              </a:rPr>
              <a:t>2</a:t>
            </a:r>
            <a:r>
              <a:rPr lang="en-US" dirty="0" smtClean="0"/>
              <a:t>) in base 2 is also quite easy:</a:t>
            </a:r>
          </a:p>
          <a:p>
            <a:pPr marL="0" indent="0" algn="l">
              <a:buNone/>
            </a:pPr>
            <a:r>
              <a:rPr lang="en-US" sz="1800" dirty="0" smtClean="0"/>
              <a:t>	</a:t>
            </a:r>
            <a:r>
              <a:rPr lang="en-US" sz="1800" dirty="0"/>
              <a:t>	</a:t>
            </a:r>
            <a:endParaRPr lang="en-US" sz="1800" dirty="0" smtClean="0"/>
          </a:p>
        </p:txBody>
      </p:sp>
      <p:sp>
        <p:nvSpPr>
          <p:cNvPr id="4" name="Rectangle 3"/>
          <p:cNvSpPr/>
          <p:nvPr/>
        </p:nvSpPr>
        <p:spPr>
          <a:xfrm>
            <a:off x="2995611" y="5003884"/>
            <a:ext cx="646331"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1482</a:t>
            </a:r>
            <a:endParaRPr lang="en-CA" dirty="0"/>
          </a:p>
        </p:txBody>
      </p:sp>
      <p:sp>
        <p:nvSpPr>
          <p:cNvPr id="5" name="Rectangle 4"/>
          <p:cNvSpPr/>
          <p:nvPr/>
        </p:nvSpPr>
        <p:spPr>
          <a:xfrm>
            <a:off x="3235202" y="3055392"/>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3</a:t>
            </a:r>
            <a:endParaRPr lang="en-CA" sz="1400" dirty="0"/>
          </a:p>
        </p:txBody>
      </p:sp>
      <p:sp>
        <p:nvSpPr>
          <p:cNvPr id="6" name="Rectangle 5"/>
          <p:cNvSpPr/>
          <p:nvPr/>
        </p:nvSpPr>
        <p:spPr>
          <a:xfrm>
            <a:off x="6432158" y="5000192"/>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0</a:t>
            </a:r>
            <a:endParaRPr lang="en-CA" dirty="0"/>
          </a:p>
        </p:txBody>
      </p:sp>
      <p:cxnSp>
        <p:nvCxnSpPr>
          <p:cNvPr id="8" name="Straight Connector 7"/>
          <p:cNvCxnSpPr/>
          <p:nvPr/>
        </p:nvCxnSpPr>
        <p:spPr>
          <a:xfrm>
            <a:off x="3484552" y="3351160"/>
            <a:ext cx="0" cy="16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62645" y="3329944"/>
            <a:ext cx="1769595" cy="1754326"/>
          </a:xfrm>
          <a:prstGeom prst="rect">
            <a:avLst/>
          </a:prstGeom>
        </p:spPr>
        <p:txBody>
          <a:bodyPr wrap="square">
            <a:spAutoFit/>
          </a:bodyPr>
          <a:lstStyle/>
          <a:p>
            <a:pPr algn="r"/>
            <a:r>
              <a:rPr lang="en-US" dirty="0" smtClean="0">
                <a:latin typeface="Times New Roman" panose="02020603050405020304" pitchFamily="18" charset="0"/>
                <a:cs typeface="Times New Roman" panose="02020603050405020304" pitchFamily="18" charset="0"/>
              </a:rPr>
              <a:t>10</a:t>
            </a:r>
          </a:p>
          <a:p>
            <a:pPr algn="r"/>
            <a:r>
              <a:rPr lang="en-US" dirty="0" smtClean="0">
                <a:latin typeface="Times New Roman" panose="02020603050405020304" pitchFamily="18" charset="0"/>
                <a:cs typeface="Times New Roman" panose="02020603050405020304" pitchFamily="18" charset="0"/>
              </a:rPr>
              <a:t>1000</a:t>
            </a:r>
          </a:p>
          <a:p>
            <a:pPr algn="r"/>
            <a:r>
              <a:rPr lang="en-US" dirty="0" smtClean="0">
                <a:latin typeface="Times New Roman" panose="02020603050405020304" pitchFamily="18" charset="0"/>
                <a:cs typeface="Times New Roman" panose="02020603050405020304" pitchFamily="18" charset="0"/>
              </a:rPr>
              <a:t>1000000</a:t>
            </a:r>
          </a:p>
          <a:p>
            <a:pPr algn="r"/>
            <a:r>
              <a:rPr lang="en-US" dirty="0" smtClean="0">
                <a:latin typeface="Times New Roman" panose="02020603050405020304" pitchFamily="18" charset="0"/>
                <a:cs typeface="Times New Roman" panose="02020603050405020304" pitchFamily="18" charset="0"/>
              </a:rPr>
              <a:t>10000000</a:t>
            </a:r>
          </a:p>
          <a:p>
            <a:pPr algn="r"/>
            <a:r>
              <a:rPr lang="en-US" dirty="0" smtClean="0">
                <a:latin typeface="Times New Roman" panose="02020603050405020304" pitchFamily="18" charset="0"/>
                <a:cs typeface="Times New Roman" panose="02020603050405020304" pitchFamily="18" charset="0"/>
              </a:rPr>
              <a:t>100000000</a:t>
            </a:r>
          </a:p>
          <a:p>
            <a:pPr algn="r"/>
            <a:r>
              <a:rPr lang="en-US" dirty="0" smtClean="0">
                <a:latin typeface="Times New Roman" panose="02020603050405020304" pitchFamily="18" charset="0"/>
                <a:cs typeface="Times New Roman" panose="02020603050405020304" pitchFamily="18" charset="0"/>
              </a:rPr>
              <a:t>+</a:t>
            </a:r>
            <a:r>
              <a:rPr lang="en-US" u="sng" dirty="0">
                <a:latin typeface="Times New Roman" panose="02020603050405020304" pitchFamily="18" charset="0"/>
                <a:cs typeface="Times New Roman" panose="02020603050405020304" pitchFamily="18" charset="0"/>
              </a:rPr>
              <a:t>10000000000</a:t>
            </a:r>
            <a:endParaRPr lang="en-CA" dirty="0"/>
          </a:p>
        </p:txBody>
      </p:sp>
      <p:sp>
        <p:nvSpPr>
          <p:cNvPr id="11" name="Rectangle 10"/>
          <p:cNvSpPr/>
          <p:nvPr/>
        </p:nvSpPr>
        <p:spPr>
          <a:xfrm>
            <a:off x="2757144" y="3330690"/>
            <a:ext cx="884798" cy="1754326"/>
          </a:xfrm>
          <a:prstGeom prst="rect">
            <a:avLst/>
          </a:prstGeom>
        </p:spPr>
        <p:txBody>
          <a:bodyPr wrap="square">
            <a:spAutoFit/>
          </a:bodyPr>
          <a:lstStyle/>
          <a:p>
            <a:pPr algn="r"/>
            <a:r>
              <a:rPr lang="en-US" dirty="0" smtClean="0">
                <a:latin typeface="Times New Roman" panose="02020603050405020304" pitchFamily="18" charset="0"/>
                <a:cs typeface="Times New Roman" panose="02020603050405020304" pitchFamily="18" charset="0"/>
              </a:rPr>
              <a:t>2</a:t>
            </a:r>
          </a:p>
          <a:p>
            <a:pPr algn="r"/>
            <a:r>
              <a:rPr lang="en-US" dirty="0" smtClean="0">
                <a:latin typeface="Times New Roman" panose="02020603050405020304" pitchFamily="18" charset="0"/>
                <a:cs typeface="Times New Roman" panose="02020603050405020304" pitchFamily="18" charset="0"/>
              </a:rPr>
              <a:t>8</a:t>
            </a:r>
          </a:p>
          <a:p>
            <a:pPr algn="r"/>
            <a:r>
              <a:rPr lang="en-US" dirty="0" smtClean="0">
                <a:latin typeface="Times New Roman" panose="02020603050405020304" pitchFamily="18" charset="0"/>
                <a:cs typeface="Times New Roman" panose="02020603050405020304" pitchFamily="18" charset="0"/>
              </a:rPr>
              <a:t>64</a:t>
            </a:r>
          </a:p>
          <a:p>
            <a:pPr algn="r"/>
            <a:r>
              <a:rPr lang="en-US" dirty="0" smtClean="0">
                <a:latin typeface="Times New Roman" panose="02020603050405020304" pitchFamily="18" charset="0"/>
                <a:cs typeface="Times New Roman" panose="02020603050405020304" pitchFamily="18" charset="0"/>
              </a:rPr>
              <a:t>128</a:t>
            </a:r>
          </a:p>
          <a:p>
            <a:pPr algn="r"/>
            <a:r>
              <a:rPr lang="en-US" dirty="0" smtClean="0">
                <a:latin typeface="Times New Roman" panose="02020603050405020304" pitchFamily="18" charset="0"/>
                <a:cs typeface="Times New Roman" panose="02020603050405020304" pitchFamily="18" charset="0"/>
              </a:rPr>
              <a:t>256</a:t>
            </a:r>
          </a:p>
          <a:p>
            <a:pPr algn="r"/>
            <a:r>
              <a:rPr lang="en-US" dirty="0" smtClean="0">
                <a:latin typeface="Times New Roman" panose="02020603050405020304" pitchFamily="18" charset="0"/>
                <a:cs typeface="Times New Roman" panose="02020603050405020304" pitchFamily="18" charset="0"/>
              </a:rPr>
              <a:t>+</a:t>
            </a:r>
            <a:r>
              <a:rPr lang="en-US" u="sng" dirty="0" smtClean="0">
                <a:latin typeface="Times New Roman" panose="02020603050405020304" pitchFamily="18" charset="0"/>
                <a:cs typeface="Times New Roman" panose="02020603050405020304" pitchFamily="18" charset="0"/>
              </a:rPr>
              <a:t>1024</a:t>
            </a:r>
          </a:p>
        </p:txBody>
      </p:sp>
      <p:sp>
        <p:nvSpPr>
          <p:cNvPr id="16" name="Rectangle 15"/>
          <p:cNvSpPr/>
          <p:nvPr/>
        </p:nvSpPr>
        <p:spPr>
          <a:xfrm>
            <a:off x="3126390" y="3050790"/>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sp>
        <p:nvSpPr>
          <p:cNvPr id="20" name="Rectangle 19"/>
          <p:cNvSpPr/>
          <p:nvPr/>
        </p:nvSpPr>
        <p:spPr>
          <a:xfrm>
            <a:off x="6317444" y="4997192"/>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a:t>
            </a:r>
            <a:endParaRPr lang="en-CA" dirty="0"/>
          </a:p>
        </p:txBody>
      </p:sp>
      <p:sp>
        <p:nvSpPr>
          <p:cNvPr id="22" name="Rectangle 21"/>
          <p:cNvSpPr/>
          <p:nvPr/>
        </p:nvSpPr>
        <p:spPr>
          <a:xfrm>
            <a:off x="6207932" y="5000192"/>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0</a:t>
            </a:r>
            <a:endParaRPr lang="en-CA" dirty="0"/>
          </a:p>
        </p:txBody>
      </p:sp>
      <p:sp>
        <p:nvSpPr>
          <p:cNvPr id="24" name="Rectangle 23"/>
          <p:cNvSpPr/>
          <p:nvPr/>
        </p:nvSpPr>
        <p:spPr>
          <a:xfrm>
            <a:off x="6095794" y="4997192"/>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a:t>
            </a:r>
            <a:endParaRPr lang="en-CA" dirty="0"/>
          </a:p>
        </p:txBody>
      </p:sp>
      <p:sp>
        <p:nvSpPr>
          <p:cNvPr id="26" name="Rectangle 25"/>
          <p:cNvSpPr/>
          <p:nvPr/>
        </p:nvSpPr>
        <p:spPr>
          <a:xfrm>
            <a:off x="5983656" y="5002818"/>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0</a:t>
            </a:r>
            <a:endParaRPr lang="en-CA" dirty="0"/>
          </a:p>
        </p:txBody>
      </p:sp>
      <p:sp>
        <p:nvSpPr>
          <p:cNvPr id="28" name="Rectangle 27"/>
          <p:cNvSpPr/>
          <p:nvPr/>
        </p:nvSpPr>
        <p:spPr>
          <a:xfrm>
            <a:off x="5871518" y="4999818"/>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0</a:t>
            </a:r>
            <a:endParaRPr lang="en-CA" dirty="0"/>
          </a:p>
        </p:txBody>
      </p:sp>
      <p:sp>
        <p:nvSpPr>
          <p:cNvPr id="30" name="Rectangle 29"/>
          <p:cNvSpPr/>
          <p:nvPr/>
        </p:nvSpPr>
        <p:spPr>
          <a:xfrm>
            <a:off x="5759380" y="4996818"/>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a:t>
            </a:r>
            <a:endParaRPr lang="en-CA" dirty="0"/>
          </a:p>
        </p:txBody>
      </p:sp>
      <p:sp>
        <p:nvSpPr>
          <p:cNvPr id="32" name="Rectangle 31"/>
          <p:cNvSpPr/>
          <p:nvPr/>
        </p:nvSpPr>
        <p:spPr>
          <a:xfrm>
            <a:off x="5647242" y="4996199"/>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a:t>
            </a:r>
            <a:endParaRPr lang="en-CA" dirty="0"/>
          </a:p>
        </p:txBody>
      </p:sp>
      <p:sp>
        <p:nvSpPr>
          <p:cNvPr id="34" name="Rectangle 33"/>
          <p:cNvSpPr/>
          <p:nvPr/>
        </p:nvSpPr>
        <p:spPr>
          <a:xfrm>
            <a:off x="5535104" y="4995580"/>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a:t>
            </a:r>
            <a:endParaRPr lang="en-CA" dirty="0"/>
          </a:p>
        </p:txBody>
      </p:sp>
      <p:sp>
        <p:nvSpPr>
          <p:cNvPr id="36" name="Rectangle 35"/>
          <p:cNvSpPr/>
          <p:nvPr/>
        </p:nvSpPr>
        <p:spPr>
          <a:xfrm>
            <a:off x="5422966" y="4994961"/>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0</a:t>
            </a:r>
            <a:endParaRPr lang="en-CA" dirty="0"/>
          </a:p>
        </p:txBody>
      </p:sp>
      <p:sp>
        <p:nvSpPr>
          <p:cNvPr id="38" name="Rectangle 37"/>
          <p:cNvSpPr/>
          <p:nvPr/>
        </p:nvSpPr>
        <p:spPr>
          <a:xfrm>
            <a:off x="5310828" y="4994342"/>
            <a:ext cx="30008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1</a:t>
            </a:r>
            <a:endParaRPr lang="en-CA" dirty="0"/>
          </a:p>
        </p:txBody>
      </p:sp>
      <p:pic>
        <p:nvPicPr>
          <p:cNvPr id="41" name="Audio 4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34610745"/>
      </p:ext>
    </p:extLst>
  </p:cSld>
  <p:clrMapOvr>
    <a:masterClrMapping/>
  </p:clrMapOvr>
  <mc:AlternateContent xmlns:mc="http://schemas.openxmlformats.org/markup-compatibility/2006" xmlns:p14="http://schemas.microsoft.com/office/powerpoint/2010/main">
    <mc:Choice Requires="p14">
      <p:transition spd="slow" p14:dur="2000" advTm="159178"/>
    </mc:Choice>
    <mc:Fallback xmlns="">
      <p:transition spd="slow" advTm="15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29"/>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31"/>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3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33"/>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3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35"/>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3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8"/>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7" fill="hold" display="0">
                  <p:stCondLst>
                    <p:cond delay="indefinite"/>
                  </p:stCondLst>
                  <p:endCondLst>
                    <p:cond evt="onStopAudio" delay="0">
                      <p:tgtEl>
                        <p:sldTgt/>
                      </p:tgtEl>
                    </p:cond>
                  </p:endCondLst>
                </p:cTn>
                <p:tgtEl>
                  <p:spTgt spid="41"/>
                </p:tgtEl>
              </p:cMediaNode>
            </p:audio>
          </p:childTnLst>
        </p:cTn>
      </p:par>
    </p:tnLst>
    <p:bldLst>
      <p:bldP spid="5" grpId="0"/>
      <p:bldP spid="6" grpId="0"/>
      <p:bldP spid="10" grpId="0"/>
      <p:bldP spid="16" grpId="0"/>
      <p:bldP spid="20" grpId="0"/>
      <p:bldP spid="22" grpId="0"/>
      <p:bldP spid="24" grpId="0"/>
      <p:bldP spid="26" grpId="0"/>
      <p:bldP spid="28" grpId="0"/>
      <p:bldP spid="30" grpId="0"/>
      <p:bldP spid="32" grpId="0"/>
      <p:bldP spid="34" grpId="0"/>
      <p:bldP spid="36"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Representation</a:t>
            </a:r>
            <a:endParaRPr lang="en-CA" dirty="0"/>
          </a:p>
        </p:txBody>
      </p:sp>
      <p:sp>
        <p:nvSpPr>
          <p:cNvPr id="3" name="Content Placeholder 2"/>
          <p:cNvSpPr>
            <a:spLocks noGrp="1"/>
          </p:cNvSpPr>
          <p:nvPr>
            <p:ph idx="1"/>
          </p:nvPr>
        </p:nvSpPr>
        <p:spPr/>
        <p:txBody>
          <a:bodyPr/>
          <a:lstStyle/>
          <a:p>
            <a:r>
              <a:rPr lang="en-US" dirty="0" smtClean="0"/>
              <a:t>In base 10, every digit is associated with a power of 10:</a:t>
            </a:r>
          </a:p>
          <a:p>
            <a:pPr marL="0" indent="0">
              <a:buNone/>
            </a:pPr>
            <a:r>
              <a:rPr lang="en-US" dirty="0" smtClean="0"/>
              <a:t>			      </a:t>
            </a:r>
            <a:r>
              <a:rPr lang="en-US" dirty="0" smtClean="0">
                <a:latin typeface="Times New Roman" panose="02020603050405020304" pitchFamily="18" charset="0"/>
                <a:cs typeface="Times New Roman" panose="02020603050405020304" pitchFamily="18" charset="0"/>
              </a:rPr>
              <a:t>123456789</a:t>
            </a:r>
          </a:p>
          <a:p>
            <a:endParaRPr lang="en-US" dirty="0" smtClean="0"/>
          </a:p>
          <a:p>
            <a:r>
              <a:rPr lang="en-US" dirty="0" smtClean="0"/>
              <a:t>We will say that:</a:t>
            </a:r>
          </a:p>
          <a:p>
            <a:pPr lvl="1"/>
            <a:r>
              <a:rPr lang="en-US" dirty="0" smtClean="0"/>
              <a:t>The “</a:t>
            </a:r>
            <a:r>
              <a:rPr lang="en-US" dirty="0" smtClean="0">
                <a:latin typeface="Times New Roman" panose="02020603050405020304" pitchFamily="18" charset="0"/>
                <a:cs typeface="Times New Roman" panose="02020603050405020304" pitchFamily="18" charset="0"/>
              </a:rPr>
              <a:t>9</a:t>
            </a:r>
            <a:r>
              <a:rPr lang="en-US" dirty="0" smtClean="0"/>
              <a:t>” is </a:t>
            </a:r>
            <a:r>
              <a:rPr lang="en-US" dirty="0" smtClean="0">
                <a:latin typeface="Times New Roman" panose="02020603050405020304" pitchFamily="18" charset="0"/>
                <a:cs typeface="Times New Roman" panose="02020603050405020304" pitchFamily="18" charset="0"/>
              </a:rPr>
              <a:t>9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10</a:t>
            </a:r>
            <a:r>
              <a:rPr lang="en-US" baseline="30000" dirty="0" smtClean="0">
                <a:latin typeface="Times New Roman" panose="02020603050405020304" pitchFamily="18" charset="0"/>
                <a:cs typeface="Times New Roman" panose="02020603050405020304" pitchFamily="18" charset="0"/>
              </a:rPr>
              <a:t>0</a:t>
            </a:r>
            <a:r>
              <a:rPr lang="en-US" dirty="0" smtClean="0"/>
              <a:t>, so we will say that nine</a:t>
            </a:r>
            <a:r>
              <a:rPr lang="en-US" i="1" dirty="0" smtClean="0"/>
              <a:t> </a:t>
            </a:r>
            <a:r>
              <a:rPr lang="en-US" dirty="0" smtClean="0"/>
              <a:t>is in the </a:t>
            </a:r>
            <a:r>
              <a:rPr lang="en-US" i="1" dirty="0" err="1" smtClean="0"/>
              <a:t>zeroeth</a:t>
            </a:r>
            <a:r>
              <a:rPr lang="en-US" i="1" dirty="0" smtClean="0"/>
              <a:t> </a:t>
            </a:r>
            <a:r>
              <a:rPr lang="en-US" dirty="0" smtClean="0"/>
              <a:t>position</a:t>
            </a:r>
          </a:p>
          <a:p>
            <a:pPr lvl="1"/>
            <a:r>
              <a:rPr lang="en-US" dirty="0" smtClean="0"/>
              <a:t>The “</a:t>
            </a:r>
            <a:r>
              <a:rPr lang="en-US" dirty="0" smtClean="0">
                <a:latin typeface="Times New Roman" panose="02020603050405020304" pitchFamily="18" charset="0"/>
                <a:cs typeface="Times New Roman" panose="02020603050405020304" pitchFamily="18" charset="0"/>
              </a:rPr>
              <a:t>8</a:t>
            </a:r>
            <a:r>
              <a:rPr lang="en-US" dirty="0" smtClean="0"/>
              <a:t>” is </a:t>
            </a:r>
            <a:r>
              <a:rPr lang="en-US" dirty="0" smtClean="0">
                <a:latin typeface="Times New Roman" panose="02020603050405020304" pitchFamily="18" charset="0"/>
                <a:cs typeface="Times New Roman" panose="02020603050405020304" pitchFamily="18" charset="0"/>
              </a:rPr>
              <a:t>8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10</a:t>
            </a:r>
            <a:r>
              <a:rPr lang="en-US" baseline="30000" dirty="0" smtClean="0">
                <a:latin typeface="Times New Roman" panose="02020603050405020304" pitchFamily="18" charset="0"/>
                <a:cs typeface="Times New Roman" panose="02020603050405020304" pitchFamily="18" charset="0"/>
              </a:rPr>
              <a:t>1</a:t>
            </a:r>
            <a:r>
              <a:rPr lang="en-US" dirty="0" smtClean="0"/>
              <a:t>, so we will say that eight is in the </a:t>
            </a:r>
            <a:r>
              <a:rPr lang="en-US" i="1" dirty="0" smtClean="0"/>
              <a:t>first</a:t>
            </a:r>
            <a:r>
              <a:rPr lang="en-US" dirty="0" smtClean="0"/>
              <a:t> position</a:t>
            </a:r>
          </a:p>
          <a:p>
            <a:pPr lvl="1"/>
            <a:r>
              <a:rPr lang="en-US" dirty="0" smtClean="0"/>
              <a:t>The “</a:t>
            </a:r>
            <a:r>
              <a:rPr lang="en-US" dirty="0" smtClean="0">
                <a:latin typeface="Times New Roman" panose="02020603050405020304" pitchFamily="18" charset="0"/>
                <a:cs typeface="Times New Roman" panose="02020603050405020304" pitchFamily="18" charset="0"/>
              </a:rPr>
              <a:t>1</a:t>
            </a:r>
            <a:r>
              <a:rPr lang="en-US" dirty="0" smtClean="0"/>
              <a:t>” is </a:t>
            </a:r>
            <a:r>
              <a:rPr lang="en-US" dirty="0" smtClean="0">
                <a:latin typeface="Times New Roman" panose="02020603050405020304" pitchFamily="18" charset="0"/>
                <a:cs typeface="Times New Roman" panose="02020603050405020304" pitchFamily="18" charset="0"/>
              </a:rPr>
              <a:t>1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10</a:t>
            </a:r>
            <a:r>
              <a:rPr lang="en-US" baseline="30000" dirty="0" smtClean="0">
                <a:latin typeface="Times New Roman" panose="02020603050405020304" pitchFamily="18" charset="0"/>
                <a:cs typeface="Times New Roman" panose="02020603050405020304" pitchFamily="18" charset="0"/>
              </a:rPr>
              <a:t>8</a:t>
            </a:r>
            <a:r>
              <a:rPr lang="en-US" dirty="0" smtClean="0"/>
              <a:t>, so we will say that one is in the </a:t>
            </a:r>
            <a:r>
              <a:rPr lang="en-US" i="1" dirty="0" smtClean="0"/>
              <a:t>eighth</a:t>
            </a:r>
            <a:r>
              <a:rPr lang="en-US" dirty="0" smtClean="0"/>
              <a:t> position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3028778"/>
      </p:ext>
    </p:extLst>
  </p:cSld>
  <p:clrMapOvr>
    <a:masterClrMapping/>
  </p:clrMapOvr>
  <mc:AlternateContent xmlns:mc="http://schemas.openxmlformats.org/markup-compatibility/2006" xmlns:p14="http://schemas.microsoft.com/office/powerpoint/2010/main">
    <mc:Choice Requires="p14">
      <p:transition spd="slow" p14:dur="2000" advTm="61271"/>
    </mc:Choice>
    <mc:Fallback xmlns="">
      <p:transition spd="slow" advTm="6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Representation</a:t>
            </a:r>
            <a:endParaRPr lang="en-CA" dirty="0"/>
          </a:p>
        </p:txBody>
      </p:sp>
      <p:sp>
        <p:nvSpPr>
          <p:cNvPr id="3" name="Content Placeholder 2"/>
          <p:cNvSpPr>
            <a:spLocks noGrp="1"/>
          </p:cNvSpPr>
          <p:nvPr>
            <p:ph idx="1"/>
          </p:nvPr>
        </p:nvSpPr>
        <p:spPr/>
        <p:txBody>
          <a:bodyPr/>
          <a:lstStyle/>
          <a:p>
            <a:r>
              <a:rPr lang="en-US" dirty="0" smtClean="0"/>
              <a:t>To figure out what a binary number represents in decimal, we have</a:t>
            </a:r>
          </a:p>
          <a:p>
            <a:pPr marL="0" indent="0">
              <a:buNone/>
            </a:pPr>
            <a:r>
              <a:rPr lang="en-US" sz="1800" dirty="0" smtClean="0"/>
              <a:t>			    </a:t>
            </a:r>
            <a:r>
              <a:rPr lang="en-US" sz="1800" dirty="0" smtClean="0">
                <a:latin typeface="Times New Roman" panose="02020603050405020304" pitchFamily="18" charset="0"/>
                <a:cs typeface="Times New Roman" panose="02020603050405020304" pitchFamily="18" charset="0"/>
              </a:rPr>
              <a:t>100010011101</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smtClean="0">
              <a:latin typeface="Times New Roman" panose="02020603050405020304" pitchFamily="18" charset="0"/>
              <a:cs typeface="Times New Roman" panose="02020603050405020304" pitchFamily="18" charset="0"/>
            </a:endParaRPr>
          </a:p>
          <a:p>
            <a:pPr lvl="1"/>
            <a:r>
              <a:rPr lang="en-US" sz="1700" dirty="0" smtClean="0">
                <a:cs typeface="Times New Roman" panose="02020603050405020304" pitchFamily="18" charset="0"/>
              </a:rPr>
              <a:t>Thus </a:t>
            </a:r>
            <a:r>
              <a:rPr lang="en-US" sz="1700" dirty="0" smtClean="0">
                <a:latin typeface="Times New Roman" panose="02020603050405020304" pitchFamily="18" charset="0"/>
                <a:cs typeface="Times New Roman" panose="02020603050405020304" pitchFamily="18" charset="0"/>
              </a:rPr>
              <a:t>1 + 4 + 8 + 16 + 128 + 2048 = 2205</a:t>
            </a:r>
            <a:endParaRPr lang="en-US" sz="1700" dirty="0" smtClean="0"/>
          </a:p>
        </p:txBody>
      </p:sp>
      <p:sp>
        <p:nvSpPr>
          <p:cNvPr id="4" name="Rectangle 3"/>
          <p:cNvSpPr/>
          <p:nvPr/>
        </p:nvSpPr>
        <p:spPr>
          <a:xfrm>
            <a:off x="5148064" y="2420888"/>
            <a:ext cx="73770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 1</a:t>
            </a:r>
            <a:endParaRPr lang="en-CA" dirty="0"/>
          </a:p>
        </p:txBody>
      </p:sp>
      <p:cxnSp>
        <p:nvCxnSpPr>
          <p:cNvPr id="7" name="Straight Arrow Connector 6"/>
          <p:cNvCxnSpPr/>
          <p:nvPr/>
        </p:nvCxnSpPr>
        <p:spPr>
          <a:xfrm flipH="1" flipV="1">
            <a:off x="4860032" y="2276872"/>
            <a:ext cx="360040" cy="21602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004048" y="2780928"/>
            <a:ext cx="73770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4</a:t>
            </a:r>
            <a:endParaRPr lang="en-CA" dirty="0"/>
          </a:p>
        </p:txBody>
      </p:sp>
      <p:cxnSp>
        <p:nvCxnSpPr>
          <p:cNvPr id="9" name="Straight Arrow Connector 8"/>
          <p:cNvCxnSpPr/>
          <p:nvPr/>
        </p:nvCxnSpPr>
        <p:spPr>
          <a:xfrm flipH="1" flipV="1">
            <a:off x="4572000" y="2276872"/>
            <a:ext cx="504056" cy="57606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14418" y="3059668"/>
            <a:ext cx="737702"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 8</a:t>
            </a:r>
            <a:endParaRPr lang="en-CA" dirty="0"/>
          </a:p>
        </p:txBody>
      </p:sp>
      <p:cxnSp>
        <p:nvCxnSpPr>
          <p:cNvPr id="12" name="Straight Arrow Connector 11"/>
          <p:cNvCxnSpPr/>
          <p:nvPr/>
        </p:nvCxnSpPr>
        <p:spPr>
          <a:xfrm flipH="1" flipV="1">
            <a:off x="4482370" y="2276872"/>
            <a:ext cx="504056" cy="85480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796650" y="3419708"/>
            <a:ext cx="853119"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 16</a:t>
            </a:r>
            <a:endParaRPr lang="en-CA" dirty="0"/>
          </a:p>
        </p:txBody>
      </p:sp>
      <p:cxnSp>
        <p:nvCxnSpPr>
          <p:cNvPr id="15" name="Straight Arrow Connector 14"/>
          <p:cNvCxnSpPr/>
          <p:nvPr/>
        </p:nvCxnSpPr>
        <p:spPr>
          <a:xfrm flipH="1" flipV="1">
            <a:off x="4364602" y="2311376"/>
            <a:ext cx="549816" cy="118963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97468" y="3933056"/>
            <a:ext cx="96853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7</a:t>
            </a:r>
            <a:r>
              <a:rPr lang="en-US" dirty="0" smtClean="0">
                <a:latin typeface="Times New Roman" panose="02020603050405020304" pitchFamily="18" charset="0"/>
                <a:cs typeface="Times New Roman" panose="02020603050405020304" pitchFamily="18" charset="0"/>
              </a:rPr>
              <a:t> = 128</a:t>
            </a:r>
            <a:endParaRPr lang="en-CA" dirty="0"/>
          </a:p>
        </p:txBody>
      </p:sp>
      <p:cxnSp>
        <p:nvCxnSpPr>
          <p:cNvPr id="18" name="Straight Arrow Connector 17"/>
          <p:cNvCxnSpPr/>
          <p:nvPr/>
        </p:nvCxnSpPr>
        <p:spPr>
          <a:xfrm flipH="1" flipV="1">
            <a:off x="4032792" y="2294124"/>
            <a:ext cx="556460" cy="163893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635896" y="4293096"/>
            <a:ext cx="1155188"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11</a:t>
            </a:r>
            <a:r>
              <a:rPr lang="en-US" dirty="0" smtClean="0">
                <a:latin typeface="Times New Roman" panose="02020603050405020304" pitchFamily="18" charset="0"/>
                <a:cs typeface="Times New Roman" panose="02020603050405020304" pitchFamily="18" charset="0"/>
              </a:rPr>
              <a:t> = 2048</a:t>
            </a:r>
            <a:endParaRPr lang="en-CA" dirty="0"/>
          </a:p>
        </p:txBody>
      </p:sp>
      <p:cxnSp>
        <p:nvCxnSpPr>
          <p:cNvPr id="21" name="Straight Arrow Connector 20"/>
          <p:cNvCxnSpPr/>
          <p:nvPr/>
        </p:nvCxnSpPr>
        <p:spPr>
          <a:xfrm flipH="1" flipV="1">
            <a:off x="3572514" y="2319336"/>
            <a:ext cx="379642" cy="195650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5525820"/>
      </p:ext>
    </p:extLst>
  </p:cSld>
  <p:clrMapOvr>
    <a:masterClrMapping/>
  </p:clrMapOvr>
  <mc:AlternateContent xmlns:mc="http://schemas.openxmlformats.org/markup-compatibility/2006" xmlns:p14="http://schemas.microsoft.com/office/powerpoint/2010/main">
    <mc:Choice Requires="p14">
      <p:transition spd="slow" p14:dur="2000" advTm="74996"/>
    </mc:Choice>
    <mc:Fallback xmlns="">
      <p:transition spd="slow" advTm="7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6"/>
                </p:tgtEl>
              </p:cMediaNode>
            </p:audio>
          </p:childTnLst>
        </p:cTn>
      </p:par>
    </p:tnLst>
    <p:bldLst>
      <p:bldP spid="4" grpId="0"/>
      <p:bldP spid="8" grpId="0"/>
      <p:bldP spid="11" grpId="0"/>
      <p:bldP spid="14" grpId="0"/>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H="1">
            <a:off x="5036790" y="3645024"/>
            <a:ext cx="2434" cy="52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903369" y="3645024"/>
            <a:ext cx="0" cy="52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80874" y="3645024"/>
            <a:ext cx="0" cy="52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21421" y="3301651"/>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cxnSp>
        <p:nvCxnSpPr>
          <p:cNvPr id="19" name="Straight Connector 18"/>
          <p:cNvCxnSpPr>
            <a:stCxn id="18" idx="0"/>
          </p:cNvCxnSpPr>
          <p:nvPr/>
        </p:nvCxnSpPr>
        <p:spPr>
          <a:xfrm>
            <a:off x="4658638" y="3301651"/>
            <a:ext cx="2516" cy="869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394650" y="3301651"/>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cxnSp>
        <p:nvCxnSpPr>
          <p:cNvPr id="23" name="Straight Connector 22"/>
          <p:cNvCxnSpPr/>
          <p:nvPr/>
        </p:nvCxnSpPr>
        <p:spPr>
          <a:xfrm>
            <a:off x="4524724" y="3301651"/>
            <a:ext cx="2516" cy="869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08351" y="3645024"/>
            <a:ext cx="0" cy="52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48898" y="3301651"/>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cxnSp>
        <p:nvCxnSpPr>
          <p:cNvPr id="28" name="Straight Connector 27"/>
          <p:cNvCxnSpPr>
            <a:stCxn id="27" idx="0"/>
          </p:cNvCxnSpPr>
          <p:nvPr/>
        </p:nvCxnSpPr>
        <p:spPr>
          <a:xfrm flipH="1">
            <a:off x="4281002" y="3301651"/>
            <a:ext cx="5113" cy="869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021549" y="3301651"/>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cxnSp>
        <p:nvCxnSpPr>
          <p:cNvPr id="32" name="Straight Connector 31"/>
          <p:cNvCxnSpPr/>
          <p:nvPr/>
        </p:nvCxnSpPr>
        <p:spPr>
          <a:xfrm flipH="1">
            <a:off x="4156612" y="3301651"/>
            <a:ext cx="5113" cy="869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897159" y="3301651"/>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cxnSp>
        <p:nvCxnSpPr>
          <p:cNvPr id="35" name="Straight Connector 34"/>
          <p:cNvCxnSpPr/>
          <p:nvPr/>
        </p:nvCxnSpPr>
        <p:spPr>
          <a:xfrm flipH="1">
            <a:off x="4032222" y="3301651"/>
            <a:ext cx="5113" cy="869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904295" y="3645024"/>
            <a:ext cx="0" cy="52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72184" y="3645024"/>
            <a:ext cx="0" cy="526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3521030" y="3301651"/>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cxnSp>
        <p:nvCxnSpPr>
          <p:cNvPr id="43" name="Straight Connector 42"/>
          <p:cNvCxnSpPr/>
          <p:nvPr/>
        </p:nvCxnSpPr>
        <p:spPr>
          <a:xfrm>
            <a:off x="3651843" y="3301651"/>
            <a:ext cx="2516" cy="869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3357388" y="3301532"/>
            <a:ext cx="274434" cy="307777"/>
          </a:xfrm>
          <a:prstGeom prst="rect">
            <a:avLst/>
          </a:prstGeom>
        </p:spPr>
        <p:txBody>
          <a:bodyPr wrap="none">
            <a:spAutoFit/>
          </a:bodyPr>
          <a:lstStyle/>
          <a:p>
            <a:r>
              <a:rPr lang="en-US" sz="1400" dirty="0" smtClean="0">
                <a:latin typeface="Times New Roman" panose="02020603050405020304" pitchFamily="18" charset="0"/>
                <a:cs typeface="Times New Roman" panose="02020603050405020304" pitchFamily="18" charset="0"/>
              </a:rPr>
              <a:t>1</a:t>
            </a:r>
            <a:endParaRPr lang="en-CA" sz="1400" dirty="0"/>
          </a:p>
        </p:txBody>
      </p:sp>
      <p:sp>
        <p:nvSpPr>
          <p:cNvPr id="3" name="Content Placeholder 2"/>
          <p:cNvSpPr>
            <a:spLocks noGrp="1"/>
          </p:cNvSpPr>
          <p:nvPr>
            <p:ph idx="1"/>
          </p:nvPr>
        </p:nvSpPr>
        <p:spPr/>
        <p:txBody>
          <a:bodyPr/>
          <a:lstStyle/>
          <a:p>
            <a:r>
              <a:rPr lang="en-CA" dirty="0" smtClean="0"/>
              <a:t>To add two binary numbers, the process is the same as adding two decimal numbers</a:t>
            </a:r>
          </a:p>
          <a:p>
            <a:pPr lvl="1"/>
            <a:r>
              <a:rPr lang="en-US" dirty="0" smtClean="0"/>
              <a:t>However, you only need to remember that:</a:t>
            </a:r>
          </a:p>
          <a:p>
            <a:pPr marL="914400" lvl="2" indent="0">
              <a:buNone/>
            </a:pPr>
            <a:r>
              <a:rPr lang="en-US" dirty="0" smtClean="0">
                <a:latin typeface="Times New Roman" panose="02020603050405020304" pitchFamily="18" charset="0"/>
                <a:cs typeface="Times New Roman" panose="02020603050405020304" pitchFamily="18" charset="0"/>
              </a:rPr>
              <a:t>      1 + 1 = 10</a:t>
            </a:r>
          </a:p>
          <a:p>
            <a:pPr marL="914400" lvl="2" indent="0">
              <a:buNone/>
            </a:pPr>
            <a:r>
              <a:rPr lang="en-US" dirty="0" smtClean="0">
                <a:latin typeface="Times New Roman" panose="02020603050405020304" pitchFamily="18" charset="0"/>
                <a:cs typeface="Times New Roman" panose="02020603050405020304" pitchFamily="18" charset="0"/>
              </a:rPr>
              <a:t>1 + 1 + 1 = 11</a:t>
            </a:r>
          </a:p>
          <a:p>
            <a:pPr marL="914400" lvl="2" indent="0">
              <a:buNone/>
            </a:pPr>
            <a:endParaRPr lang="en-US" dirty="0">
              <a:latin typeface="Times New Roman" panose="02020603050405020304" pitchFamily="18" charset="0"/>
              <a:cs typeface="Times New Roman" panose="02020603050405020304" pitchFamily="18" charset="0"/>
            </a:endParaRPr>
          </a:p>
          <a:p>
            <a:pPr marL="914400" lvl="2" indent="0">
              <a:buNone/>
            </a:pPr>
            <a:endParaRPr lang="en-US" dirty="0" smtClean="0">
              <a:latin typeface="Times New Roman" panose="02020603050405020304" pitchFamily="18" charset="0"/>
              <a:cs typeface="Times New Roman" panose="02020603050405020304" pitchFamily="18" charset="0"/>
            </a:endParaRPr>
          </a:p>
          <a:p>
            <a:pPr marL="914400" lvl="2" indent="0">
              <a:buNone/>
            </a:pPr>
            <a:endParaRPr lang="en-US" dirty="0">
              <a:latin typeface="Times New Roman" panose="02020603050405020304" pitchFamily="18" charset="0"/>
              <a:cs typeface="Times New Roman" panose="02020603050405020304" pitchFamily="18" charset="0"/>
            </a:endParaRPr>
          </a:p>
          <a:p>
            <a:pPr marL="914400" lvl="2" indent="0">
              <a:buNone/>
            </a:pPr>
            <a:endParaRPr lang="en-US" dirty="0" smtClean="0">
              <a:latin typeface="Times New Roman" panose="02020603050405020304" pitchFamily="18" charset="0"/>
              <a:cs typeface="Times New Roman" panose="02020603050405020304" pitchFamily="18" charset="0"/>
            </a:endParaRPr>
          </a:p>
          <a:p>
            <a:pPr marL="914400" lvl="2" indent="0">
              <a:buNone/>
            </a:pPr>
            <a:endParaRPr lang="en-US" dirty="0">
              <a:latin typeface="Times New Roman" panose="02020603050405020304" pitchFamily="18" charset="0"/>
              <a:cs typeface="Times New Roman" panose="02020603050405020304" pitchFamily="18" charset="0"/>
            </a:endParaRPr>
          </a:p>
          <a:p>
            <a:pPr marL="457200"/>
            <a:r>
              <a:rPr lang="en-US" dirty="0" smtClean="0">
                <a:cs typeface="Consolas" panose="020B0609020204030204" pitchFamily="49" charset="0"/>
              </a:rPr>
              <a:t>We can even check our answer:</a:t>
            </a:r>
          </a:p>
          <a:p>
            <a:pPr marL="114300" indent="0">
              <a:buNone/>
            </a:pPr>
            <a:r>
              <a:rPr lang="en-US" dirty="0">
                <a:cs typeface="Consolas" panose="020B0609020204030204" pitchFamily="49" charset="0"/>
              </a:rPr>
              <a:t>	</a:t>
            </a:r>
            <a:r>
              <a:rPr lang="en-US" dirty="0" smtClean="0">
                <a:latin typeface="Times New Roman" panose="02020603050405020304" pitchFamily="18" charset="0"/>
                <a:cs typeface="Times New Roman" panose="02020603050405020304" pitchFamily="18" charset="0"/>
              </a:rPr>
              <a:t>1 + 4 + 8 + 32 + 64 + 1024 + 2048</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 3181</a:t>
            </a:r>
          </a:p>
          <a:p>
            <a:pPr marL="11430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+ 32 + 64 + 128 + 1024 = 1252</a:t>
            </a:r>
          </a:p>
          <a:p>
            <a:pPr marL="11430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+ 16 + 64 + 256 + 4096 = 4433</a:t>
            </a:r>
          </a:p>
        </p:txBody>
      </p:sp>
      <p:sp>
        <p:nvSpPr>
          <p:cNvPr id="5" name="Rectangle 4"/>
          <p:cNvSpPr/>
          <p:nvPr/>
        </p:nvSpPr>
        <p:spPr>
          <a:xfrm>
            <a:off x="3059832" y="3544880"/>
            <a:ext cx="2129635" cy="707886"/>
          </a:xfrm>
          <a:prstGeom prst="rect">
            <a:avLst/>
          </a:prstGeom>
        </p:spPr>
        <p:txBody>
          <a:bodyPr wrap="square">
            <a:spAutoFit/>
          </a:bodyPr>
          <a:lstStyle/>
          <a:p>
            <a:pPr algn="r"/>
            <a:r>
              <a:rPr lang="en-US" sz="2000" dirty="0" smtClean="0">
                <a:latin typeface="Times New Roman" panose="02020603050405020304" pitchFamily="18" charset="0"/>
                <a:cs typeface="Times New Roman" panose="02020603050405020304" pitchFamily="18" charset="0"/>
              </a:rPr>
              <a:t>110001101101</a:t>
            </a:r>
          </a:p>
          <a:p>
            <a:pPr algn="r"/>
            <a:r>
              <a:rPr lang="en-US" sz="2000" dirty="0" smtClean="0">
                <a:latin typeface="Times New Roman" panose="02020603050405020304" pitchFamily="18" charset="0"/>
                <a:cs typeface="Times New Roman" panose="02020603050405020304" pitchFamily="18" charset="0"/>
              </a:rPr>
              <a:t>+ </a:t>
            </a:r>
            <a:r>
              <a:rPr lang="en-US" sz="2000" u="sng" dirty="0" smtClean="0">
                <a:latin typeface="Times New Roman" panose="02020603050405020304" pitchFamily="18" charset="0"/>
                <a:cs typeface="Times New Roman" panose="02020603050405020304" pitchFamily="18" charset="0"/>
              </a:rPr>
              <a:t>  10011100100</a:t>
            </a:r>
            <a:endParaRPr lang="en-CA" sz="2000" dirty="0"/>
          </a:p>
        </p:txBody>
      </p:sp>
      <p:sp>
        <p:nvSpPr>
          <p:cNvPr id="2" name="Title 1"/>
          <p:cNvSpPr>
            <a:spLocks noGrp="1"/>
          </p:cNvSpPr>
          <p:nvPr>
            <p:ph type="title"/>
          </p:nvPr>
        </p:nvSpPr>
        <p:spPr/>
        <p:txBody>
          <a:bodyPr/>
          <a:lstStyle/>
          <a:p>
            <a:r>
              <a:rPr lang="en-CA" dirty="0" smtClean="0"/>
              <a:t>Adding two binary numbers</a:t>
            </a:r>
            <a:endParaRPr lang="en-CA" dirty="0"/>
          </a:p>
        </p:txBody>
      </p:sp>
      <p:sp>
        <p:nvSpPr>
          <p:cNvPr id="6" name="Rectangle 5"/>
          <p:cNvSpPr/>
          <p:nvPr/>
        </p:nvSpPr>
        <p:spPr>
          <a:xfrm>
            <a:off x="4882771"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1</a:t>
            </a:r>
            <a:endParaRPr lang="en-CA" sz="2000" dirty="0"/>
          </a:p>
        </p:txBody>
      </p:sp>
      <p:sp>
        <p:nvSpPr>
          <p:cNvPr id="11" name="Rectangle 10"/>
          <p:cNvSpPr/>
          <p:nvPr/>
        </p:nvSpPr>
        <p:spPr>
          <a:xfrm>
            <a:off x="4749350"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17" name="Rectangle 16"/>
          <p:cNvSpPr/>
          <p:nvPr/>
        </p:nvSpPr>
        <p:spPr>
          <a:xfrm>
            <a:off x="4626855"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20" name="Rectangle 19"/>
          <p:cNvSpPr/>
          <p:nvPr/>
        </p:nvSpPr>
        <p:spPr>
          <a:xfrm>
            <a:off x="4507135"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24" name="Rectangle 23"/>
          <p:cNvSpPr/>
          <p:nvPr/>
        </p:nvSpPr>
        <p:spPr>
          <a:xfrm>
            <a:off x="4373221"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1</a:t>
            </a:r>
            <a:endParaRPr lang="en-CA" sz="2000" dirty="0"/>
          </a:p>
        </p:txBody>
      </p:sp>
      <p:sp>
        <p:nvSpPr>
          <p:cNvPr id="26" name="Rectangle 25"/>
          <p:cNvSpPr/>
          <p:nvPr/>
        </p:nvSpPr>
        <p:spPr>
          <a:xfrm>
            <a:off x="4254332"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29" name="Rectangle 28"/>
          <p:cNvSpPr/>
          <p:nvPr/>
        </p:nvSpPr>
        <p:spPr>
          <a:xfrm>
            <a:off x="4126983"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1</a:t>
            </a:r>
            <a:endParaRPr lang="en-CA" sz="2000" dirty="0"/>
          </a:p>
        </p:txBody>
      </p:sp>
      <p:sp>
        <p:nvSpPr>
          <p:cNvPr id="33" name="Rectangle 32"/>
          <p:cNvSpPr/>
          <p:nvPr/>
        </p:nvSpPr>
        <p:spPr>
          <a:xfrm>
            <a:off x="4002593"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36" name="Rectangle 35"/>
          <p:cNvSpPr/>
          <p:nvPr/>
        </p:nvSpPr>
        <p:spPr>
          <a:xfrm>
            <a:off x="3878203"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1</a:t>
            </a:r>
            <a:endParaRPr lang="en-CA" sz="2000" dirty="0"/>
          </a:p>
        </p:txBody>
      </p:sp>
      <p:sp>
        <p:nvSpPr>
          <p:cNvPr id="39" name="Rectangle 38"/>
          <p:cNvSpPr/>
          <p:nvPr/>
        </p:nvSpPr>
        <p:spPr>
          <a:xfrm>
            <a:off x="3750276"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41" name="Rectangle 40"/>
          <p:cNvSpPr/>
          <p:nvPr/>
        </p:nvSpPr>
        <p:spPr>
          <a:xfrm>
            <a:off x="3618165"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44" name="Rectangle 43"/>
          <p:cNvSpPr/>
          <p:nvPr/>
        </p:nvSpPr>
        <p:spPr>
          <a:xfrm>
            <a:off x="3500340"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0</a:t>
            </a:r>
            <a:endParaRPr lang="en-CA" sz="2000" dirty="0"/>
          </a:p>
        </p:txBody>
      </p:sp>
      <p:sp>
        <p:nvSpPr>
          <p:cNvPr id="46" name="Rectangle 45"/>
          <p:cNvSpPr/>
          <p:nvPr/>
        </p:nvSpPr>
        <p:spPr>
          <a:xfrm>
            <a:off x="3352626" y="4181018"/>
            <a:ext cx="312906" cy="40011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1</a:t>
            </a:r>
            <a:endParaRPr lang="en-CA" sz="2000" dirty="0"/>
          </a:p>
        </p:txBody>
      </p:sp>
      <p:sp>
        <p:nvSpPr>
          <p:cNvPr id="48" name="Rectangle 47"/>
          <p:cNvSpPr/>
          <p:nvPr/>
        </p:nvSpPr>
        <p:spPr>
          <a:xfrm>
            <a:off x="4715977" y="6041928"/>
            <a:ext cx="1656223" cy="369332"/>
          </a:xfrm>
          <a:prstGeom prst="rect">
            <a:avLst/>
          </a:prstGeom>
        </p:spPr>
        <p:txBody>
          <a:bodyPr wrap="none">
            <a:spAutoFit/>
          </a:bodyPr>
          <a:lstStyle/>
          <a:p>
            <a:pPr marL="114300" indent="0">
              <a:buNone/>
            </a:pPr>
            <a:r>
              <a:rPr lang="en-US" dirty="0">
                <a:latin typeface="Times New Roman" panose="02020603050405020304" pitchFamily="18" charset="0"/>
                <a:cs typeface="Times New Roman" panose="02020603050405020304" pitchFamily="18" charset="0"/>
              </a:rPr>
              <a:t>= 3181 + 1252</a:t>
            </a:r>
          </a:p>
        </p:txBody>
      </p:sp>
      <p:pic>
        <p:nvPicPr>
          <p:cNvPr id="50" name="Audio 4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5905708"/>
      </p:ext>
    </p:extLst>
  </p:cSld>
  <p:clrMapOvr>
    <a:masterClrMapping/>
  </p:clrMapOvr>
  <mc:AlternateContent xmlns:mc="http://schemas.openxmlformats.org/markup-compatibility/2006" xmlns:p14="http://schemas.microsoft.com/office/powerpoint/2010/main">
    <mc:Choice Requires="p14">
      <p:transition spd="slow" p14:dur="2000" advTm="194668"/>
    </mc:Choice>
    <mc:Fallback xmlns="">
      <p:transition spd="slow" advTm="19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3"/>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25"/>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8"/>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3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35"/>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3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3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38"/>
                                        </p:tgtEl>
                                        <p:attrNameLst>
                                          <p:attrName>style.visibility</p:attrName>
                                        </p:attrNameLst>
                                      </p:cBhvr>
                                      <p:to>
                                        <p:strVal val="hidden"/>
                                      </p:to>
                                    </p:set>
                                  </p:childTnLst>
                                </p:cTn>
                              </p:par>
                              <p:par>
                                <p:cTn id="137" presetID="1" presetClass="entr" presetSubtype="0" fill="hold" nodeType="with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40"/>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4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4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43"/>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6"/>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9" fill="hold" display="0">
                  <p:stCondLst>
                    <p:cond delay="indefinite"/>
                  </p:stCondLst>
                  <p:endCondLst>
                    <p:cond evt="onStopAudio" delay="0">
                      <p:tgtEl>
                        <p:sldTgt/>
                      </p:tgtEl>
                    </p:cond>
                  </p:endCondLst>
                </p:cTn>
                <p:tgtEl>
                  <p:spTgt spid="50"/>
                </p:tgtEl>
              </p:cMediaNode>
            </p:audio>
          </p:childTnLst>
        </p:cTn>
      </p:par>
    </p:tnLst>
    <p:bldLst>
      <p:bldP spid="18" grpId="0"/>
      <p:bldP spid="22" grpId="0"/>
      <p:bldP spid="27" grpId="0"/>
      <p:bldP spid="30" grpId="0"/>
      <p:bldP spid="34" grpId="0"/>
      <p:bldP spid="42" grpId="0"/>
      <p:bldP spid="45" grpId="0"/>
      <p:bldP spid="6" grpId="0"/>
      <p:bldP spid="11" grpId="0"/>
      <p:bldP spid="17" grpId="0"/>
      <p:bldP spid="20" grpId="0"/>
      <p:bldP spid="24" grpId="0"/>
      <p:bldP spid="26" grpId="0"/>
      <p:bldP spid="29" grpId="0"/>
      <p:bldP spid="33" grpId="0"/>
      <p:bldP spid="36" grpId="0"/>
      <p:bldP spid="39" grpId="0"/>
      <p:bldP spid="41" grpId="0"/>
      <p:bldP spid="44" grpId="0"/>
      <p:bldP spid="46"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 in binary</a:t>
            </a:r>
            <a:endParaRPr lang="en-CA" dirty="0"/>
          </a:p>
        </p:txBody>
      </p:sp>
      <p:sp>
        <p:nvSpPr>
          <p:cNvPr id="3" name="Content Placeholder 2"/>
          <p:cNvSpPr>
            <a:spLocks noGrp="1"/>
          </p:cNvSpPr>
          <p:nvPr>
            <p:ph idx="1"/>
          </p:nvPr>
        </p:nvSpPr>
        <p:spPr/>
        <p:txBody>
          <a:bodyPr/>
          <a:lstStyle/>
          <a:p>
            <a:r>
              <a:rPr lang="en-CA" dirty="0" smtClean="0"/>
              <a:t>Question: Is </a:t>
            </a:r>
            <a:r>
              <a:rPr lang="en-CA" dirty="0" smtClean="0">
                <a:latin typeface="Times New Roman" panose="02020603050405020304" pitchFamily="18" charset="0"/>
                <a:cs typeface="Times New Roman" panose="02020603050405020304" pitchFamily="18" charset="0"/>
              </a:rPr>
              <a:t>100</a:t>
            </a:r>
            <a:r>
              <a:rPr lang="en-CA" dirty="0" smtClean="0"/>
              <a:t> equal to </a:t>
            </a:r>
            <a:r>
              <a:rPr lang="en-CA" dirty="0" smtClean="0">
                <a:latin typeface="Times New Roman" panose="02020603050405020304" pitchFamily="18" charset="0"/>
                <a:cs typeface="Times New Roman" panose="02020603050405020304" pitchFamily="18" charset="0"/>
              </a:rPr>
              <a:t>10</a:t>
            </a:r>
            <a:r>
              <a:rPr lang="en-CA" baseline="30000" dirty="0" smtClean="0">
                <a:latin typeface="Times New Roman" panose="02020603050405020304" pitchFamily="18" charset="0"/>
                <a:cs typeface="Times New Roman" panose="02020603050405020304" pitchFamily="18" charset="0"/>
              </a:rPr>
              <a:t>2</a:t>
            </a:r>
            <a:r>
              <a:rPr lang="en-CA" dirty="0" smtClean="0"/>
              <a:t> or </a:t>
            </a:r>
            <a:r>
              <a:rPr lang="en-CA" dirty="0" smtClean="0">
                <a:latin typeface="Times New Roman" panose="02020603050405020304" pitchFamily="18" charset="0"/>
                <a:cs typeface="Times New Roman" panose="02020603050405020304" pitchFamily="18" charset="0"/>
              </a:rPr>
              <a:t>4</a:t>
            </a:r>
            <a:r>
              <a:rPr lang="en-CA" dirty="0" smtClean="0"/>
              <a:t>?</a:t>
            </a:r>
          </a:p>
          <a:p>
            <a:pPr lvl="1"/>
            <a:r>
              <a:rPr lang="en-CA" dirty="0" smtClean="0"/>
              <a:t>We will usually:</a:t>
            </a:r>
          </a:p>
          <a:p>
            <a:pPr lvl="2"/>
            <a:r>
              <a:rPr lang="en-CA" dirty="0" smtClean="0"/>
              <a:t>Prefix binary numbers with "</a:t>
            </a:r>
            <a:r>
              <a:rPr lang="en-CA" dirty="0" smtClean="0">
                <a:latin typeface="Consolas" panose="020B0609020204030204" pitchFamily="49" charset="0"/>
                <a:cs typeface="Consolas" panose="020B0609020204030204" pitchFamily="49" charset="0"/>
              </a:rPr>
              <a:t>0b"</a:t>
            </a:r>
            <a:endParaRPr lang="en-CA" dirty="0"/>
          </a:p>
          <a:p>
            <a:pPr lvl="2"/>
            <a:r>
              <a:rPr lang="en-CA" dirty="0" smtClean="0"/>
              <a:t>Use the monospaced typeface </a:t>
            </a:r>
            <a:r>
              <a:rPr lang="en-CA" dirty="0" smtClean="0">
                <a:latin typeface="Consolas" panose="020B0609020204030204" pitchFamily="49" charset="0"/>
                <a:cs typeface="Consolas" panose="020B0609020204030204" pitchFamily="49" charset="0"/>
              </a:rPr>
              <a:t>Consolas</a:t>
            </a:r>
            <a:endParaRPr lang="en-CA" dirty="0" smtClean="0"/>
          </a:p>
          <a:p>
            <a:pPr lvl="1"/>
            <a:r>
              <a:rPr lang="en-CA" dirty="0" smtClean="0"/>
              <a:t>Thus:</a:t>
            </a:r>
          </a:p>
          <a:p>
            <a:pPr lvl="2"/>
            <a:r>
              <a:rPr lang="en-CA" dirty="0" smtClean="0">
                <a:latin typeface="Times New Roman" panose="02020603050405020304" pitchFamily="18" charset="0"/>
                <a:cs typeface="Times New Roman" panose="02020603050405020304" pitchFamily="18" charset="0"/>
              </a:rPr>
              <a:t>100011010</a:t>
            </a:r>
            <a:r>
              <a:rPr lang="en-CA" dirty="0" smtClean="0"/>
              <a:t> is a large decimal number</a:t>
            </a:r>
          </a:p>
          <a:p>
            <a:pPr lvl="2"/>
            <a:r>
              <a:rPr lang="en-CA" dirty="0">
                <a:latin typeface="Consolas" panose="020B0609020204030204" pitchFamily="49" charset="0"/>
                <a:cs typeface="Consolas" panose="020B0609020204030204" pitchFamily="49" charset="0"/>
              </a:rPr>
              <a:t>0b11110110010</a:t>
            </a:r>
            <a:r>
              <a:rPr lang="en-CA" dirty="0" smtClean="0"/>
              <a:t> is binary for </a:t>
            </a:r>
            <a:r>
              <a:rPr lang="en-CA" dirty="0" smtClean="0">
                <a:latin typeface="Times New Roman" panose="02020603050405020304" pitchFamily="18" charset="0"/>
                <a:cs typeface="Times New Roman" panose="02020603050405020304" pitchFamily="18" charset="0"/>
              </a:rPr>
              <a:t>1970</a:t>
            </a:r>
          </a:p>
          <a:p>
            <a:pPr lvl="1"/>
            <a:r>
              <a:rPr lang="en-CA" dirty="0" smtClean="0"/>
              <a:t>To start, we will gray-out the "</a:t>
            </a:r>
            <a:r>
              <a:rPr lang="en-CA" dirty="0" smtClean="0">
                <a:solidFill>
                  <a:schemeClr val="bg1">
                    <a:lumMod val="75000"/>
                  </a:schemeClr>
                </a:solidFill>
                <a:latin typeface="Consolas" panose="020B0609020204030204" pitchFamily="49" charset="0"/>
                <a:cs typeface="Consolas" panose="020B0609020204030204" pitchFamily="49" charset="0"/>
              </a:rPr>
              <a:t>0b</a:t>
            </a:r>
            <a:r>
              <a:rPr lang="en-CA" dirty="0"/>
              <a:t>"</a:t>
            </a:r>
            <a:endParaRPr lang="en-CA" dirty="0">
              <a:solidFill>
                <a:schemeClr val="bg1">
                  <a:lumMod val="75000"/>
                </a:schemeClr>
              </a:solidFill>
              <a:latin typeface="Consolas" panose="020B0609020204030204" pitchFamily="49" charset="0"/>
              <a:cs typeface="Consolas" panose="020B0609020204030204" pitchFamily="49" charset="0"/>
            </a:endParaRPr>
          </a:p>
          <a:p>
            <a:pPr lvl="1"/>
            <a:endParaRPr lang="en-CA"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85316262"/>
      </p:ext>
    </p:extLst>
  </p:cSld>
  <p:clrMapOvr>
    <a:masterClrMapping/>
  </p:clrMapOvr>
  <mc:AlternateContent xmlns:mc="http://schemas.openxmlformats.org/markup-compatibility/2006" xmlns:p14="http://schemas.microsoft.com/office/powerpoint/2010/main">
    <mc:Choice Requires="p14">
      <p:transition spd="slow" p14:dur="2000" advTm="87877"/>
    </mc:Choice>
    <mc:Fallback xmlns="">
      <p:transition spd="slow" advTm="8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Addition</a:t>
            </a:r>
            <a:endParaRPr lang="en-CA" dirty="0"/>
          </a:p>
        </p:txBody>
      </p:sp>
      <p:sp>
        <p:nvSpPr>
          <p:cNvPr id="3" name="Content Placeholder 2"/>
          <p:cNvSpPr>
            <a:spLocks noGrp="1"/>
          </p:cNvSpPr>
          <p:nvPr>
            <p:ph idx="1"/>
          </p:nvPr>
        </p:nvSpPr>
        <p:spPr/>
        <p:txBody>
          <a:bodyPr/>
          <a:lstStyle/>
          <a:p>
            <a:r>
              <a:rPr lang="en-CA" dirty="0" smtClean="0"/>
              <a:t>Just like addition with decimal numbers, you can do the same with binary, you only have to remember:</a:t>
            </a:r>
          </a:p>
          <a:p>
            <a:pPr marL="457200" lvl="1" indent="0" algn="ctr">
              <a:buNone/>
            </a:pPr>
            <a:r>
              <a:rPr lang="en-CA" dirty="0" smtClean="0"/>
              <a:t> </a:t>
            </a:r>
            <a:r>
              <a:rPr lang="en-CA" dirty="0" smtClean="0">
                <a:latin typeface="Consolas" panose="020B0609020204030204" pitchFamily="49" charset="0"/>
                <a:cs typeface="Consolas" panose="020B0609020204030204" pitchFamily="49" charset="0"/>
              </a:rPr>
              <a:t>1 + 1 = 10</a:t>
            </a:r>
            <a:r>
              <a:rPr lang="en-CA" dirty="0" smtClean="0"/>
              <a:t>     and     </a:t>
            </a:r>
            <a:r>
              <a:rPr lang="en-CA" dirty="0" smtClean="0">
                <a:latin typeface="Consolas" panose="020B0609020204030204" pitchFamily="49" charset="0"/>
                <a:cs typeface="Consolas" panose="020B0609020204030204" pitchFamily="49" charset="0"/>
              </a:rPr>
              <a:t>1 + 1 + 1 = 11</a:t>
            </a:r>
            <a:endParaRPr lang="en-CA" sz="1700" dirty="0" smtClean="0">
              <a:latin typeface="Consolas" panose="020B0609020204030204" pitchFamily="49" charset="0"/>
              <a:cs typeface="Consolas" panose="020B0609020204030204" pitchFamily="49" charset="0"/>
            </a:endParaRPr>
          </a:p>
        </p:txBody>
      </p:sp>
      <p:sp>
        <p:nvSpPr>
          <p:cNvPr id="9" name="TextBox 8"/>
          <p:cNvSpPr txBox="1"/>
          <p:nvPr/>
        </p:nvSpPr>
        <p:spPr>
          <a:xfrm>
            <a:off x="1793456" y="2780928"/>
            <a:ext cx="1050352" cy="1384995"/>
          </a:xfrm>
          <a:prstGeom prst="rect">
            <a:avLst/>
          </a:prstGeom>
          <a:noFill/>
        </p:spPr>
        <p:txBody>
          <a:bodyPr wrap="none" rtlCol="0">
            <a:spAutoFit/>
          </a:bodyPr>
          <a:lstStyle/>
          <a:p>
            <a:pPr algn="r"/>
            <a:r>
              <a:rPr lang="en-CA" sz="1200" dirty="0" smtClean="0">
                <a:latin typeface="Times New Roman" panose="02020603050405020304" pitchFamily="18" charset="0"/>
                <a:cs typeface="Times New Roman" panose="02020603050405020304" pitchFamily="18" charset="0"/>
              </a:rPr>
              <a:t>1  1  1         </a:t>
            </a:r>
          </a:p>
          <a:p>
            <a:pPr algn="r"/>
            <a:r>
              <a:rPr lang="en-CA" sz="2400" dirty="0" smtClean="0">
                <a:latin typeface="Times New Roman" panose="02020603050405020304" pitchFamily="18" charset="0"/>
                <a:cs typeface="Times New Roman" panose="02020603050405020304" pitchFamily="18" charset="0"/>
              </a:rPr>
              <a:t>3725</a:t>
            </a:r>
          </a:p>
          <a:p>
            <a:pPr algn="r"/>
            <a:r>
              <a:rPr lang="en-CA" sz="2400" dirty="0" smtClean="0">
                <a:latin typeface="Times New Roman" panose="02020603050405020304" pitchFamily="18" charset="0"/>
                <a:cs typeface="Times New Roman" panose="02020603050405020304" pitchFamily="18" charset="0"/>
              </a:rPr>
              <a:t>+ </a:t>
            </a:r>
            <a:r>
              <a:rPr lang="en-CA" sz="2400" u="sng" dirty="0" smtClean="0">
                <a:latin typeface="Times New Roman" panose="02020603050405020304" pitchFamily="18" charset="0"/>
                <a:cs typeface="Times New Roman" panose="02020603050405020304" pitchFamily="18" charset="0"/>
              </a:rPr>
              <a:t>8982</a:t>
            </a:r>
          </a:p>
          <a:p>
            <a:pPr algn="r"/>
            <a:r>
              <a:rPr lang="en-CA" sz="2400" dirty="0" smtClean="0">
                <a:latin typeface="Times New Roman" panose="02020603050405020304" pitchFamily="18" charset="0"/>
                <a:cs typeface="Times New Roman" panose="02020603050405020304" pitchFamily="18" charset="0"/>
              </a:rPr>
              <a:t>12707</a:t>
            </a:r>
          </a:p>
        </p:txBody>
      </p:sp>
      <p:sp>
        <p:nvSpPr>
          <p:cNvPr id="10" name="TextBox 9"/>
          <p:cNvSpPr txBox="1"/>
          <p:nvPr/>
        </p:nvSpPr>
        <p:spPr>
          <a:xfrm>
            <a:off x="827584" y="4437112"/>
            <a:ext cx="3204723" cy="1384995"/>
          </a:xfrm>
          <a:prstGeom prst="rect">
            <a:avLst/>
          </a:prstGeom>
          <a:noFill/>
        </p:spPr>
        <p:txBody>
          <a:bodyPr wrap="none" rtlCol="0">
            <a:spAutoFit/>
          </a:bodyPr>
          <a:lstStyle/>
          <a:p>
            <a:pPr algn="r"/>
            <a:r>
              <a:rPr lang="en-CA" sz="1200" dirty="0">
                <a:latin typeface="Times New Roman" panose="02020603050405020304" pitchFamily="18" charset="0"/>
                <a:cs typeface="Times New Roman" panose="02020603050405020304" pitchFamily="18" charset="0"/>
              </a:rPr>
              <a:t> </a:t>
            </a:r>
            <a:r>
              <a:rPr lang="en-CA" sz="1200" dirty="0" smtClean="0">
                <a:latin typeface="Times New Roman" panose="02020603050405020304" pitchFamily="18" charset="0"/>
                <a:cs typeface="Times New Roman" panose="02020603050405020304" pitchFamily="18" charset="0"/>
              </a:rPr>
              <a:t>1  1       1       1 1  1              1  1         </a:t>
            </a:r>
          </a:p>
          <a:p>
            <a:pPr algn="r"/>
            <a:r>
              <a:rPr lang="en-CA" sz="2400" dirty="0" smtClean="0">
                <a:latin typeface="Times New Roman" panose="02020603050405020304" pitchFamily="18" charset="0"/>
                <a:cs typeface="Times New Roman" panose="02020603050405020304" pitchFamily="18" charset="0"/>
              </a:rPr>
              <a:t>9275948135782</a:t>
            </a:r>
          </a:p>
          <a:p>
            <a:pPr algn="r"/>
            <a:r>
              <a:rPr lang="en-CA" sz="2400" dirty="0" smtClean="0">
                <a:latin typeface="Times New Roman" panose="02020603050405020304" pitchFamily="18" charset="0"/>
                <a:cs typeface="Times New Roman" panose="02020603050405020304" pitchFamily="18" charset="0"/>
              </a:rPr>
              <a:t>+ </a:t>
            </a:r>
            <a:r>
              <a:rPr lang="en-CA" sz="2400" u="sng" dirty="0" smtClean="0">
                <a:latin typeface="Times New Roman" panose="02020603050405020304" pitchFamily="18" charset="0"/>
                <a:cs typeface="Times New Roman" panose="02020603050405020304" pitchFamily="18" charset="0"/>
              </a:rPr>
              <a:t>503292582385322553</a:t>
            </a:r>
          </a:p>
          <a:p>
            <a:pPr algn="r"/>
            <a:r>
              <a:rPr lang="en-CA" sz="2400" dirty="0" smtClean="0">
                <a:latin typeface="Times New Roman" panose="02020603050405020304" pitchFamily="18" charset="0"/>
                <a:cs typeface="Times New Roman" panose="02020603050405020304" pitchFamily="18" charset="0"/>
              </a:rPr>
              <a:t>503301858333458335</a:t>
            </a:r>
          </a:p>
        </p:txBody>
      </p:sp>
      <p:sp>
        <p:nvSpPr>
          <p:cNvPr id="17" name="TextBox 16"/>
          <p:cNvSpPr txBox="1"/>
          <p:nvPr/>
        </p:nvSpPr>
        <p:spPr>
          <a:xfrm>
            <a:off x="5089463" y="2780928"/>
            <a:ext cx="1374094" cy="1384995"/>
          </a:xfrm>
          <a:prstGeom prst="rect">
            <a:avLst/>
          </a:prstGeom>
          <a:noFill/>
        </p:spPr>
        <p:txBody>
          <a:bodyPr wrap="none" rtlCol="0">
            <a:spAutoFit/>
          </a:bodyPr>
          <a:lstStyle/>
          <a:p>
            <a:pPr algn="r"/>
            <a:r>
              <a:rPr lang="en-CA" sz="1200" dirty="0">
                <a:latin typeface="Consolas" panose="020B0609020204030204" pitchFamily="49" charset="0"/>
                <a:cs typeface="Consolas" panose="020B0609020204030204" pitchFamily="49" charset="0"/>
              </a:rPr>
              <a:t>1 1 </a:t>
            </a:r>
            <a:r>
              <a:rPr lang="en-CA" sz="1200" dirty="0" smtClean="0">
                <a:latin typeface="Consolas" panose="020B0609020204030204" pitchFamily="49" charset="0"/>
                <a:cs typeface="Consolas" panose="020B0609020204030204" pitchFamily="49" charset="0"/>
              </a:rPr>
              <a:t>1 1   </a:t>
            </a:r>
          </a:p>
          <a:p>
            <a:pPr algn="r"/>
            <a:r>
              <a:rPr lang="en-CA" sz="2400" dirty="0" smtClean="0">
                <a:latin typeface="Consolas" panose="020B0609020204030204" pitchFamily="49" charset="0"/>
                <a:cs typeface="Consolas" panose="020B0609020204030204" pitchFamily="49" charset="0"/>
              </a:rPr>
              <a:t>1010</a:t>
            </a:r>
          </a:p>
          <a:p>
            <a:pPr algn="r"/>
            <a:r>
              <a:rPr lang="en-CA" sz="2400" dirty="0" smtClean="0">
                <a:latin typeface="Consolas" panose="020B0609020204030204" pitchFamily="49" charset="0"/>
                <a:cs typeface="Consolas" panose="020B0609020204030204" pitchFamily="49" charset="0"/>
              </a:rPr>
              <a:t>+ </a:t>
            </a:r>
            <a:r>
              <a:rPr lang="en-CA" sz="2400" u="sng" dirty="0" smtClean="0">
                <a:latin typeface="Consolas" panose="020B0609020204030204" pitchFamily="49" charset="0"/>
                <a:cs typeface="Consolas" panose="020B0609020204030204" pitchFamily="49" charset="0"/>
              </a:rPr>
              <a:t>  111</a:t>
            </a:r>
          </a:p>
          <a:p>
            <a:pPr algn="r"/>
            <a:r>
              <a:rPr lang="en-CA" sz="2400" dirty="0" smtClean="0">
                <a:latin typeface="Consolas" panose="020B0609020204030204" pitchFamily="49" charset="0"/>
                <a:cs typeface="Consolas" panose="020B0609020204030204" pitchFamily="49" charset="0"/>
              </a:rPr>
              <a:t>10001</a:t>
            </a:r>
          </a:p>
        </p:txBody>
      </p:sp>
      <p:sp>
        <p:nvSpPr>
          <p:cNvPr id="18" name="TextBox 17"/>
          <p:cNvSpPr txBox="1"/>
          <p:nvPr/>
        </p:nvSpPr>
        <p:spPr>
          <a:xfrm>
            <a:off x="4216377" y="4437112"/>
            <a:ext cx="3667991" cy="1384995"/>
          </a:xfrm>
          <a:prstGeom prst="rect">
            <a:avLst/>
          </a:prstGeom>
          <a:noFill/>
        </p:spPr>
        <p:txBody>
          <a:bodyPr wrap="none" rtlCol="0">
            <a:spAutoFit/>
          </a:bodyPr>
          <a:lstStyle/>
          <a:p>
            <a:pPr algn="r"/>
            <a:r>
              <a:rPr lang="en-CA" sz="1200" dirty="0">
                <a:latin typeface="Consolas" panose="020B0609020204030204" pitchFamily="49" charset="0"/>
                <a:cs typeface="Consolas" panose="020B0609020204030204" pitchFamily="49" charset="0"/>
              </a:rPr>
              <a:t>1 1 </a:t>
            </a:r>
            <a:r>
              <a:rPr lang="en-CA" sz="1200" dirty="0" smtClean="0">
                <a:latin typeface="Consolas" panose="020B0609020204030204" pitchFamily="49" charset="0"/>
                <a:cs typeface="Consolas" panose="020B0609020204030204" pitchFamily="49" charset="0"/>
              </a:rPr>
              <a:t>1 1 1     1     1 1       1 1     </a:t>
            </a:r>
          </a:p>
          <a:p>
            <a:pPr algn="r"/>
            <a:r>
              <a:rPr lang="en-CA" sz="2400" dirty="0" smtClean="0">
                <a:latin typeface="Consolas" panose="020B0609020204030204" pitchFamily="49" charset="0"/>
                <a:cs typeface="Consolas" panose="020B0609020204030204" pitchFamily="49" charset="0"/>
              </a:rPr>
              <a:t>1110010001100111</a:t>
            </a:r>
          </a:p>
          <a:p>
            <a:pPr algn="r"/>
            <a:r>
              <a:rPr lang="en-CA" sz="2400" dirty="0" smtClean="0">
                <a:latin typeface="Consolas" panose="020B0609020204030204" pitchFamily="49" charset="0"/>
                <a:cs typeface="Consolas" panose="020B0609020204030204" pitchFamily="49" charset="0"/>
              </a:rPr>
              <a:t>+ </a:t>
            </a:r>
            <a:r>
              <a:rPr lang="en-CA" sz="2400" u="sng" dirty="0" smtClean="0">
                <a:latin typeface="Consolas" panose="020B0609020204030204" pitchFamily="49" charset="0"/>
                <a:cs typeface="Consolas" panose="020B0609020204030204" pitchFamily="49" charset="0"/>
              </a:rPr>
              <a:t>110111011011000110</a:t>
            </a:r>
          </a:p>
          <a:p>
            <a:pPr algn="r"/>
            <a:r>
              <a:rPr lang="en-CA" sz="2400" dirty="0" smtClean="0">
                <a:latin typeface="Consolas" panose="020B0609020204030204" pitchFamily="49" charset="0"/>
                <a:cs typeface="Consolas" panose="020B0609020204030204" pitchFamily="49" charset="0"/>
              </a:rPr>
              <a:t>1000101101100101101</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1877842"/>
      </p:ext>
    </p:extLst>
  </p:cSld>
  <p:clrMapOvr>
    <a:masterClrMapping/>
  </p:clrMapOvr>
  <mc:AlternateContent xmlns:mc="http://schemas.openxmlformats.org/markup-compatibility/2006" xmlns:p14="http://schemas.microsoft.com/office/powerpoint/2010/main">
    <mc:Choice Requires="p14">
      <p:transition spd="slow" p14:dur="2000" advTm="22761"/>
    </mc:Choice>
    <mc:Fallback xmlns="">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Review counting</a:t>
            </a:r>
          </a:p>
          <a:p>
            <a:pPr lvl="1"/>
            <a:r>
              <a:rPr lang="en-CA" dirty="0" smtClean="0"/>
              <a:t>Consider what happens if we had only eight fingers</a:t>
            </a:r>
          </a:p>
          <a:p>
            <a:pPr lvl="1"/>
            <a:r>
              <a:rPr lang="en-CA" dirty="0" smtClean="0"/>
              <a:t>Introduce binary numbers</a:t>
            </a:r>
          </a:p>
          <a:p>
            <a:pPr lvl="1"/>
            <a:r>
              <a:rPr lang="en-US" dirty="0" smtClean="0"/>
              <a:t>Look at addition of binary numbers</a:t>
            </a:r>
          </a:p>
          <a:p>
            <a:pPr lvl="1"/>
            <a:r>
              <a:rPr lang="en-US" dirty="0" smtClean="0"/>
              <a:t>Introduce hexadecimal numbers</a:t>
            </a:r>
          </a:p>
          <a:p>
            <a:pPr lvl="1"/>
            <a:r>
              <a:rPr lang="en-US" dirty="0" smtClean="0"/>
              <a:t>See how hexadecimal numbers an represent binary numbers</a:t>
            </a:r>
            <a:endParaRPr lang="en-CA" i="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23327"/>
    </mc:Choice>
    <mc:Fallback xmlns="">
      <p:transition spd="slow" advTm="2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 in binary</a:t>
            </a:r>
            <a:endParaRPr lang="en-CA" dirty="0"/>
          </a:p>
        </p:txBody>
      </p:sp>
      <p:sp>
        <p:nvSpPr>
          <p:cNvPr id="3" name="Content Placeholder 2"/>
          <p:cNvSpPr>
            <a:spLocks noGrp="1"/>
          </p:cNvSpPr>
          <p:nvPr>
            <p:ph idx="1"/>
          </p:nvPr>
        </p:nvSpPr>
        <p:spPr/>
        <p:txBody>
          <a:bodyPr>
            <a:normAutofit/>
          </a:bodyPr>
          <a:lstStyle/>
          <a:p>
            <a:pPr marL="0" indent="0" algn="ctr">
              <a:buNone/>
            </a:pPr>
            <a:r>
              <a:rPr lang="en-CA" sz="3600" b="1" dirty="0" smtClean="0">
                <a:solidFill>
                  <a:srgbClr val="CC3300"/>
                </a:solidFill>
                <a:latin typeface="Times New Roman" panose="02020603050405020304" pitchFamily="18" charset="0"/>
                <a:cs typeface="Times New Roman" panose="02020603050405020304" pitchFamily="18" charset="0"/>
              </a:rPr>
              <a:t>There are only 10 types</a:t>
            </a:r>
            <a:br>
              <a:rPr lang="en-CA" sz="3600" b="1" dirty="0" smtClean="0">
                <a:solidFill>
                  <a:srgbClr val="CC3300"/>
                </a:solidFill>
                <a:latin typeface="Times New Roman" panose="02020603050405020304" pitchFamily="18" charset="0"/>
                <a:cs typeface="Times New Roman" panose="02020603050405020304" pitchFamily="18" charset="0"/>
              </a:rPr>
            </a:br>
            <a:r>
              <a:rPr lang="en-CA" sz="3600" b="1" dirty="0" smtClean="0">
                <a:solidFill>
                  <a:srgbClr val="CC3300"/>
                </a:solidFill>
                <a:latin typeface="Times New Roman" panose="02020603050405020304" pitchFamily="18" charset="0"/>
                <a:cs typeface="Times New Roman" panose="02020603050405020304" pitchFamily="18" charset="0"/>
              </a:rPr>
              <a:t>of people in the world.</a:t>
            </a:r>
          </a:p>
          <a:p>
            <a:pPr marL="0" indent="0" algn="ctr">
              <a:buNone/>
            </a:pPr>
            <a:endParaRPr lang="en-CA" sz="3600" b="1" dirty="0" smtClean="0">
              <a:solidFill>
                <a:srgbClr val="CC3300"/>
              </a:solidFill>
              <a:latin typeface="Times New Roman" panose="02020603050405020304" pitchFamily="18" charset="0"/>
              <a:cs typeface="Times New Roman" panose="02020603050405020304" pitchFamily="18" charset="0"/>
            </a:endParaRPr>
          </a:p>
          <a:p>
            <a:pPr marL="0" indent="0" algn="ctr">
              <a:buNone/>
            </a:pPr>
            <a:r>
              <a:rPr lang="en-CA" sz="3600" b="1" dirty="0" smtClean="0">
                <a:solidFill>
                  <a:srgbClr val="CC3300"/>
                </a:solidFill>
                <a:latin typeface="Times New Roman" panose="02020603050405020304" pitchFamily="18" charset="0"/>
                <a:cs typeface="Times New Roman" panose="02020603050405020304" pitchFamily="18" charset="0"/>
              </a:rPr>
              <a:t>Those who understand binary,</a:t>
            </a:r>
          </a:p>
          <a:p>
            <a:pPr marL="0" indent="0" algn="ctr">
              <a:buNone/>
            </a:pPr>
            <a:r>
              <a:rPr lang="en-CA" sz="3600" b="1" dirty="0" smtClean="0">
                <a:solidFill>
                  <a:srgbClr val="CC3300"/>
                </a:solidFill>
                <a:latin typeface="Times New Roman" panose="02020603050405020304" pitchFamily="18" charset="0"/>
                <a:cs typeface="Times New Roman" panose="02020603050405020304" pitchFamily="18" charset="0"/>
              </a:rPr>
              <a:t>and those who do not.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6251220"/>
      </p:ext>
    </p:extLst>
  </p:cSld>
  <p:clrMapOvr>
    <a:masterClrMapping/>
  </p:clrMapOvr>
  <mc:AlternateContent xmlns:mc="http://schemas.openxmlformats.org/markup-compatibility/2006" xmlns:p14="http://schemas.microsoft.com/office/powerpoint/2010/main">
    <mc:Choice Requires="p14">
      <p:transition spd="slow" p14:dur="2000" advTm="10131"/>
    </mc:Choice>
    <mc:Fallback xmlns="">
      <p:transition spd="slow" advTm="1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Verbosity</a:t>
            </a:r>
            <a:endParaRPr lang="en-CA" dirty="0"/>
          </a:p>
        </p:txBody>
      </p:sp>
      <p:sp>
        <p:nvSpPr>
          <p:cNvPr id="3" name="Content Placeholder 2"/>
          <p:cNvSpPr>
            <a:spLocks noGrp="1"/>
          </p:cNvSpPr>
          <p:nvPr>
            <p:ph idx="1"/>
          </p:nvPr>
        </p:nvSpPr>
        <p:spPr/>
        <p:txBody>
          <a:bodyPr/>
          <a:lstStyle/>
          <a:p>
            <a:r>
              <a:rPr lang="en-CA" dirty="0" smtClean="0"/>
              <a:t>It seems it takes more bits to represent a number in binary than it does in decimal</a:t>
            </a:r>
          </a:p>
          <a:p>
            <a:pPr lvl="1"/>
            <a:r>
              <a:rPr lang="en-CA" dirty="0" smtClean="0"/>
              <a:t>It’s not that bad:</a:t>
            </a:r>
          </a:p>
          <a:p>
            <a:pPr marL="457200" lvl="1" indent="0">
              <a:buNone/>
            </a:pPr>
            <a:r>
              <a:rPr lang="en-CA" dirty="0"/>
              <a:t>	</a:t>
            </a:r>
            <a:r>
              <a:rPr lang="en-CA" dirty="0" smtClean="0"/>
              <a:t>it only takes approximately </a:t>
            </a:r>
            <a:r>
              <a:rPr lang="en-CA" dirty="0" smtClean="0">
                <a:latin typeface="Times New Roman" panose="02020603050405020304" pitchFamily="18" charset="0"/>
                <a:cs typeface="Times New Roman" panose="02020603050405020304" pitchFamily="18" charset="0"/>
              </a:rPr>
              <a:t>log</a:t>
            </a:r>
            <a:r>
              <a:rPr lang="en-CA" baseline="-25000" dirty="0" smtClean="0">
                <a:latin typeface="Times New Roman" panose="02020603050405020304" pitchFamily="18" charset="0"/>
                <a:cs typeface="Times New Roman" panose="02020603050405020304" pitchFamily="18" charset="0"/>
              </a:rPr>
              <a:t>2</a:t>
            </a:r>
            <a:r>
              <a:rPr lang="en-CA" dirty="0">
                <a:latin typeface="Times New Roman" panose="02020603050405020304" pitchFamily="18" charset="0"/>
                <a:cs typeface="Times New Roman" panose="02020603050405020304" pitchFamily="18" charset="0"/>
              </a:rPr>
              <a:t>(10) ≈ </a:t>
            </a:r>
            <a:r>
              <a:rPr lang="en-CA" dirty="0" smtClean="0">
                <a:latin typeface="Times New Roman" panose="02020603050405020304" pitchFamily="18" charset="0"/>
                <a:cs typeface="Times New Roman" panose="02020603050405020304" pitchFamily="18" charset="0"/>
              </a:rPr>
              <a:t>3.3 </a:t>
            </a:r>
            <a:r>
              <a:rPr lang="en-CA" dirty="0" smtClean="0"/>
              <a:t>times as many bits</a:t>
            </a:r>
          </a:p>
          <a:p>
            <a:pPr lvl="1"/>
            <a:r>
              <a:rPr lang="en-US" dirty="0" smtClean="0"/>
              <a:t>For example, </a:t>
            </a:r>
            <a:r>
              <a:rPr lang="en-US" dirty="0" smtClean="0">
                <a:latin typeface="Times New Roman" panose="02020603050405020304" pitchFamily="18" charset="0"/>
                <a:cs typeface="Times New Roman" panose="02020603050405020304" pitchFamily="18" charset="0"/>
              </a:rPr>
              <a:t>8357</a:t>
            </a:r>
            <a:r>
              <a:rPr lang="en-US" dirty="0" smtClean="0"/>
              <a:t> requires four decimal digits,</a:t>
            </a:r>
          </a:p>
          <a:p>
            <a:pPr marL="457200" lvl="1" indent="0">
              <a:buNone/>
            </a:pPr>
            <a:r>
              <a:rPr lang="en-US" dirty="0"/>
              <a:t>	</a:t>
            </a:r>
            <a:r>
              <a:rPr lang="en-US" dirty="0" smtClean="0"/>
              <a:t>it would require approximately </a:t>
            </a:r>
            <a:r>
              <a:rPr lang="en-US" dirty="0" smtClean="0">
                <a:latin typeface="Times New Roman" panose="02020603050405020304" pitchFamily="18" charset="0"/>
                <a:cs typeface="Times New Roman" panose="02020603050405020304" pitchFamily="18" charset="0"/>
              </a:rPr>
              <a:t>4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3.3 </a:t>
            </a:r>
            <a:r>
              <a:rPr lang="en-CA" dirty="0" smtClean="0">
                <a:latin typeface="Times New Roman" panose="02020603050405020304" pitchFamily="18" charset="0"/>
                <a:cs typeface="Times New Roman" panose="02020603050405020304" pitchFamily="18" charset="0"/>
              </a:rPr>
              <a:t>= 13.2</a:t>
            </a:r>
            <a:r>
              <a:rPr lang="en-US" dirty="0" smtClean="0"/>
              <a:t> </a:t>
            </a:r>
            <a:endParaRPr lang="en-CA" dirty="0" smtClean="0"/>
          </a:p>
          <a:p>
            <a:pPr lvl="2"/>
            <a:r>
              <a:rPr lang="en-US" dirty="0" smtClean="0"/>
              <a:t>In fact, </a:t>
            </a:r>
            <a:r>
              <a:rPr lang="en-US" dirty="0"/>
              <a:t>it </a:t>
            </a:r>
            <a:r>
              <a:rPr lang="en-US" dirty="0" smtClean="0"/>
              <a:t>requires fourteen bits: </a:t>
            </a:r>
            <a:r>
              <a:rPr lang="en-US" dirty="0" smtClean="0">
                <a:latin typeface="Consolas" panose="020B0609020204030204" pitchFamily="49" charset="0"/>
              </a:rPr>
              <a:t>0b10000010100101</a:t>
            </a:r>
            <a:endParaRPr lang="en-US" dirty="0">
              <a:latin typeface="Consolas" panose="020B0609020204030204" pitchFamily="49" charset="0"/>
            </a:endParaRPr>
          </a:p>
          <a:p>
            <a:pPr marL="457200" lvl="1" indent="0">
              <a:buNone/>
            </a:pPr>
            <a:endParaRPr lang="en-US" dirty="0"/>
          </a:p>
          <a:p>
            <a:pPr marL="400050"/>
            <a:r>
              <a:rPr lang="en-US" dirty="0" smtClean="0"/>
              <a:t>The computer doesn’t care,</a:t>
            </a:r>
          </a:p>
          <a:p>
            <a:pPr marL="57150" indent="0">
              <a:buNone/>
            </a:pPr>
            <a:r>
              <a:rPr lang="en-US" dirty="0"/>
              <a:t>	</a:t>
            </a:r>
            <a:r>
              <a:rPr lang="en-US" dirty="0" smtClean="0"/>
              <a:t>but it’s more frustrating for a human to deal in binary</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59055913"/>
      </p:ext>
    </p:extLst>
  </p:cSld>
  <p:clrMapOvr>
    <a:masterClrMapping/>
  </p:clrMapOvr>
  <mc:AlternateContent xmlns:mc="http://schemas.openxmlformats.org/markup-compatibility/2006" xmlns:p14="http://schemas.microsoft.com/office/powerpoint/2010/main">
    <mc:Choice Requires="p14">
      <p:transition spd="slow" p14:dur="2000" advTm="62413"/>
    </mc:Choice>
    <mc:Fallback xmlns="">
      <p:transition spd="slow" advTm="6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Base 16: hexadecimal</a:t>
            </a:r>
            <a:endParaRPr lang="en-CA" dirty="0"/>
          </a:p>
        </p:txBody>
      </p:sp>
      <p:sp>
        <p:nvSpPr>
          <p:cNvPr id="3" name="Content Placeholder 2"/>
          <p:cNvSpPr>
            <a:spLocks noGrp="1"/>
          </p:cNvSpPr>
          <p:nvPr>
            <p:ph idx="1"/>
          </p:nvPr>
        </p:nvSpPr>
        <p:spPr/>
        <p:txBody>
          <a:bodyPr/>
          <a:lstStyle/>
          <a:p>
            <a:r>
              <a:rPr lang="en-CA" dirty="0" smtClean="0"/>
              <a:t>Suppose instead, we had 16 digits, and not 10:</a:t>
            </a:r>
          </a:p>
          <a:p>
            <a:endParaRPr lang="en-US" dirty="0"/>
          </a:p>
          <a:p>
            <a:endParaRPr lang="en-US" dirty="0" smtClean="0"/>
          </a:p>
          <a:p>
            <a:endParaRPr lang="en-US" dirty="0"/>
          </a:p>
          <a:p>
            <a:r>
              <a:rPr lang="en-US" dirty="0" smtClean="0"/>
              <a:t>In base 16,</a:t>
            </a:r>
          </a:p>
          <a:p>
            <a:pPr marL="457200" lvl="1" indent="0">
              <a:buNone/>
            </a:pPr>
            <a:r>
              <a:rPr lang="en-US" dirty="0" smtClean="0"/>
              <a:t>			</a:t>
            </a:r>
            <a:r>
              <a:rPr lang="en-US" dirty="0" smtClean="0">
                <a:latin typeface="Times New Roman" panose="02020603050405020304" pitchFamily="18" charset="0"/>
                <a:cs typeface="Times New Roman" panose="02020603050405020304" pitchFamily="18" charset="0"/>
              </a:rPr>
              <a:t>  a</a:t>
            </a:r>
            <a:r>
              <a:rPr lang="en-US" dirty="0" smtClean="0"/>
              <a:t>	ten</a:t>
            </a:r>
          </a:p>
          <a:p>
            <a:pPr marL="457200" lvl="1" indent="0">
              <a:buNone/>
            </a:pPr>
            <a:r>
              <a:rPr lang="en-US" dirty="0"/>
              <a:t>	</a:t>
            </a:r>
            <a:r>
              <a:rPr lang="en-US" dirty="0" smtClean="0"/>
              <a:t>		</a:t>
            </a:r>
            <a:r>
              <a:rPr lang="en-US" dirty="0" smtClean="0">
                <a:latin typeface="Times New Roman" panose="02020603050405020304" pitchFamily="18" charset="0"/>
                <a:cs typeface="Times New Roman" panose="02020603050405020304" pitchFamily="18" charset="0"/>
              </a:rPr>
              <a:t>  b</a:t>
            </a:r>
            <a:r>
              <a:rPr lang="en-US" dirty="0" smtClean="0"/>
              <a:t>	eleven</a:t>
            </a:r>
          </a:p>
          <a:p>
            <a:pPr marL="457200" lvl="1" indent="0">
              <a:buNone/>
            </a:pPr>
            <a:r>
              <a:rPr lang="en-US" dirty="0"/>
              <a:t>	</a:t>
            </a:r>
            <a:r>
              <a:rPr lang="en-US" dirty="0" smtClean="0"/>
              <a:t>		</a:t>
            </a:r>
            <a:r>
              <a:rPr lang="en-US" dirty="0" smtClean="0">
                <a:latin typeface="Times New Roman" panose="02020603050405020304" pitchFamily="18" charset="0"/>
                <a:cs typeface="Times New Roman" panose="02020603050405020304" pitchFamily="18" charset="0"/>
              </a:rPr>
              <a:t>  c</a:t>
            </a:r>
            <a:r>
              <a:rPr lang="en-US" dirty="0" smtClean="0"/>
              <a:t>	twelve</a:t>
            </a:r>
          </a:p>
          <a:p>
            <a:pPr marL="457200" lvl="1" indent="0">
              <a:buNone/>
            </a:pPr>
            <a:r>
              <a:rPr lang="en-US" dirty="0"/>
              <a:t>	</a:t>
            </a:r>
            <a:r>
              <a:rPr lang="en-US" dirty="0" smtClean="0"/>
              <a:t>		</a:t>
            </a:r>
            <a:r>
              <a:rPr lang="en-US" dirty="0" smtClean="0">
                <a:latin typeface="Times New Roman" panose="02020603050405020304" pitchFamily="18" charset="0"/>
                <a:cs typeface="Times New Roman" panose="02020603050405020304" pitchFamily="18" charset="0"/>
              </a:rPr>
              <a:t>  d</a:t>
            </a:r>
            <a:r>
              <a:rPr lang="en-US" dirty="0" smtClean="0"/>
              <a:t>	thirteen</a:t>
            </a:r>
          </a:p>
          <a:p>
            <a:pPr marL="457200" lvl="1" indent="0">
              <a:buNone/>
            </a:pPr>
            <a:r>
              <a:rPr lang="en-US" dirty="0"/>
              <a:t>	</a:t>
            </a:r>
            <a:r>
              <a:rPr lang="en-US" dirty="0" smtClean="0"/>
              <a:t>		</a:t>
            </a:r>
            <a:r>
              <a:rPr lang="en-US" dirty="0" smtClean="0">
                <a:latin typeface="Times New Roman" panose="02020603050405020304" pitchFamily="18" charset="0"/>
                <a:cs typeface="Times New Roman" panose="02020603050405020304" pitchFamily="18" charset="0"/>
              </a:rPr>
              <a:t>  e</a:t>
            </a:r>
            <a:r>
              <a:rPr lang="en-US" dirty="0" smtClean="0"/>
              <a:t>	fourteen</a:t>
            </a:r>
          </a:p>
          <a:p>
            <a:pPr marL="457200" lvl="1" indent="0">
              <a:buNone/>
            </a:pPr>
            <a:r>
              <a:rPr lang="en-US" dirty="0"/>
              <a:t>	</a:t>
            </a:r>
            <a:r>
              <a:rPr lang="en-US" dirty="0" smtClean="0"/>
              <a:t>		</a:t>
            </a:r>
            <a:r>
              <a:rPr lang="en-US" dirty="0" smtClean="0">
                <a:latin typeface="Times New Roman" panose="02020603050405020304" pitchFamily="18" charset="0"/>
                <a:cs typeface="Times New Roman" panose="02020603050405020304" pitchFamily="18" charset="0"/>
              </a:rPr>
              <a:t>  f</a:t>
            </a:r>
            <a:r>
              <a:rPr lang="en-US" dirty="0" smtClean="0"/>
              <a:t>	fifteen</a:t>
            </a:r>
          </a:p>
          <a:p>
            <a:pPr marL="457200" lvl="1" indent="0">
              <a:buNone/>
            </a:pPr>
            <a:r>
              <a:rPr lang="en-US" dirty="0"/>
              <a:t>	</a:t>
            </a:r>
            <a:r>
              <a:rPr lang="en-US" dirty="0" smtClean="0"/>
              <a:t>		</a:t>
            </a:r>
            <a:r>
              <a:rPr lang="en-US" dirty="0" smtClean="0">
                <a:latin typeface="Times New Roman" panose="02020603050405020304" pitchFamily="18" charset="0"/>
                <a:cs typeface="Times New Roman" panose="02020603050405020304" pitchFamily="18" charset="0"/>
              </a:rPr>
              <a:t>10</a:t>
            </a:r>
            <a:r>
              <a:rPr lang="en-US" dirty="0" smtClean="0"/>
              <a:t>	sixteen</a:t>
            </a:r>
            <a:endParaRPr lang="en-CA" dirty="0" smtClean="0"/>
          </a:p>
        </p:txBody>
      </p:sp>
      <p:sp>
        <p:nvSpPr>
          <p:cNvPr id="4" name="Rectangle 3"/>
          <p:cNvSpPr/>
          <p:nvPr/>
        </p:nvSpPr>
        <p:spPr>
          <a:xfrm>
            <a:off x="2337589" y="2060848"/>
            <a:ext cx="2749471" cy="400110"/>
          </a:xfrm>
          <a:prstGeom prst="rect">
            <a:avLst/>
          </a:prstGeom>
        </p:spPr>
        <p:txBody>
          <a:bodyPr wrap="none">
            <a:spAutoFit/>
          </a:bodyPr>
          <a:lstStyle/>
          <a:p>
            <a:pPr marL="0" indent="0" algn="ctr">
              <a:buNone/>
            </a:pPr>
            <a:r>
              <a:rPr lang="en-US" sz="2000" dirty="0">
                <a:latin typeface="Times New Roman" panose="02020603050405020304" pitchFamily="18" charset="0"/>
                <a:cs typeface="Times New Roman" panose="02020603050405020304" pitchFamily="18" charset="0"/>
              </a:rPr>
              <a:t>0, 1, 2, 3, 4, 5, 6, 7, 8, 9, </a:t>
            </a:r>
            <a:endParaRPr lang="en-CA"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4863454" y="2065410"/>
            <a:ext cx="1508746" cy="400110"/>
          </a:xfrm>
          <a:prstGeom prst="rect">
            <a:avLst/>
          </a:prstGeom>
        </p:spPr>
        <p:txBody>
          <a:bodyPr wrap="none">
            <a:spAutoFit/>
          </a:bodyPr>
          <a:lstStyle/>
          <a:p>
            <a:pPr marL="0" indent="0" algn="ctr">
              <a:buNone/>
            </a:pPr>
            <a:r>
              <a:rPr lang="en-US" sz="2000" dirty="0" smtClean="0">
                <a:latin typeface="Times New Roman" panose="02020603050405020304" pitchFamily="18" charset="0"/>
                <a:cs typeface="Times New Roman" panose="02020603050405020304" pitchFamily="18" charset="0"/>
              </a:rPr>
              <a:t>a, b, c, d, e, f</a:t>
            </a:r>
            <a:endParaRPr lang="en-CA" sz="20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99167872"/>
      </p:ext>
    </p:extLst>
  </p:cSld>
  <p:clrMapOvr>
    <a:masterClrMapping/>
  </p:clrMapOvr>
  <mc:AlternateContent xmlns:mc="http://schemas.openxmlformats.org/markup-compatibility/2006" xmlns:p14="http://schemas.microsoft.com/office/powerpoint/2010/main">
    <mc:Choice Requires="p14">
      <p:transition spd="slow" p14:dur="2000" advTm="81001"/>
    </mc:Choice>
    <mc:Fallback xmlns="">
      <p:transition spd="slow" advTm="8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 in hexadecimal</a:t>
            </a:r>
            <a:endParaRPr lang="en-CA" dirty="0"/>
          </a:p>
        </p:txBody>
      </p:sp>
      <p:sp>
        <p:nvSpPr>
          <p:cNvPr id="3" name="Content Placeholder 2"/>
          <p:cNvSpPr>
            <a:spLocks noGrp="1"/>
          </p:cNvSpPr>
          <p:nvPr>
            <p:ph idx="1"/>
          </p:nvPr>
        </p:nvSpPr>
        <p:spPr/>
        <p:txBody>
          <a:bodyPr/>
          <a:lstStyle/>
          <a:p>
            <a:r>
              <a:rPr lang="en-CA" dirty="0" smtClean="0"/>
              <a:t>Question: Is </a:t>
            </a:r>
            <a:r>
              <a:rPr lang="en-CA" dirty="0" smtClean="0">
                <a:latin typeface="Times New Roman" panose="02020603050405020304" pitchFamily="18" charset="0"/>
                <a:cs typeface="Times New Roman" panose="02020603050405020304" pitchFamily="18" charset="0"/>
              </a:rPr>
              <a:t>5923</a:t>
            </a:r>
            <a:r>
              <a:rPr lang="en-CA" dirty="0" smtClean="0"/>
              <a:t> equal to </a:t>
            </a:r>
            <a:r>
              <a:rPr lang="en-CA" dirty="0" smtClean="0">
                <a:latin typeface="Times New Roman" panose="02020603050405020304" pitchFamily="18" charset="0"/>
                <a:cs typeface="Times New Roman" panose="02020603050405020304" pitchFamily="18" charset="0"/>
              </a:rPr>
              <a:t>5923</a:t>
            </a:r>
            <a:r>
              <a:rPr lang="en-CA" dirty="0" smtClean="0"/>
              <a:t> or </a:t>
            </a:r>
            <a:r>
              <a:rPr lang="en-CA" dirty="0" smtClean="0">
                <a:latin typeface="Times New Roman" panose="02020603050405020304" pitchFamily="18" charset="0"/>
                <a:cs typeface="Times New Roman" panose="02020603050405020304" pitchFamily="18" charset="0"/>
              </a:rPr>
              <a:t>something else in base 16?</a:t>
            </a:r>
            <a:endParaRPr lang="en-CA" dirty="0" smtClean="0"/>
          </a:p>
          <a:p>
            <a:pPr lvl="1"/>
            <a:r>
              <a:rPr lang="en-CA" dirty="0" smtClean="0"/>
              <a:t>We will usually:</a:t>
            </a:r>
          </a:p>
          <a:p>
            <a:pPr lvl="2"/>
            <a:r>
              <a:rPr lang="en-CA" dirty="0" smtClean="0"/>
              <a:t>Prefix hexadecimal numbers with "</a:t>
            </a:r>
            <a:r>
              <a:rPr lang="en-CA" dirty="0" smtClean="0">
                <a:latin typeface="Consolas" panose="020B0609020204030204" pitchFamily="49" charset="0"/>
                <a:cs typeface="Consolas" panose="020B0609020204030204" pitchFamily="49" charset="0"/>
              </a:rPr>
              <a:t>0x"</a:t>
            </a:r>
            <a:endParaRPr lang="en-CA" dirty="0"/>
          </a:p>
          <a:p>
            <a:pPr lvl="2"/>
            <a:r>
              <a:rPr lang="en-CA" dirty="0" smtClean="0"/>
              <a:t>Use the monospaced typeface </a:t>
            </a:r>
            <a:r>
              <a:rPr lang="en-CA" dirty="0" smtClean="0">
                <a:latin typeface="Consolas" panose="020B0609020204030204" pitchFamily="49" charset="0"/>
                <a:cs typeface="Consolas" panose="020B0609020204030204" pitchFamily="49" charset="0"/>
              </a:rPr>
              <a:t>Consolas</a:t>
            </a:r>
            <a:endParaRPr lang="en-CA" dirty="0" smtClean="0"/>
          </a:p>
          <a:p>
            <a:pPr lvl="1"/>
            <a:r>
              <a:rPr lang="en-CA" dirty="0" smtClean="0"/>
              <a:t>Thus:</a:t>
            </a:r>
          </a:p>
          <a:p>
            <a:pPr lvl="2"/>
            <a:r>
              <a:rPr lang="en-CA" dirty="0">
                <a:latin typeface="Times New Roman" panose="02020603050405020304" pitchFamily="18" charset="0"/>
                <a:cs typeface="Times New Roman" panose="02020603050405020304" pitchFamily="18" charset="0"/>
              </a:rPr>
              <a:t>5923</a:t>
            </a:r>
            <a:r>
              <a:rPr lang="en-CA" dirty="0" smtClean="0"/>
              <a:t> is a decimal number</a:t>
            </a:r>
          </a:p>
          <a:p>
            <a:pPr lvl="2"/>
            <a:r>
              <a:rPr lang="en-CA" dirty="0" smtClean="0">
                <a:latin typeface="Consolas" panose="020B0609020204030204" pitchFamily="49" charset="0"/>
                <a:cs typeface="Consolas" panose="020B0609020204030204" pitchFamily="49" charset="0"/>
              </a:rPr>
              <a:t>0x5923</a:t>
            </a:r>
            <a:r>
              <a:rPr lang="en-CA" dirty="0" smtClean="0"/>
              <a:t> is a hexadecimal number for </a:t>
            </a:r>
            <a:r>
              <a:rPr lang="en-CA" dirty="0" smtClean="0">
                <a:latin typeface="Times New Roman" panose="02020603050405020304" pitchFamily="18" charset="0"/>
                <a:cs typeface="Times New Roman" panose="02020603050405020304" pitchFamily="18" charset="0"/>
              </a:rPr>
              <a:t>22819</a:t>
            </a:r>
          </a:p>
          <a:p>
            <a:pPr lvl="1"/>
            <a:r>
              <a:rPr lang="en-CA" dirty="0" smtClean="0"/>
              <a:t>To start, we will gray-out the "</a:t>
            </a:r>
            <a:r>
              <a:rPr lang="en-CA" dirty="0" smtClean="0">
                <a:solidFill>
                  <a:schemeClr val="bg1">
                    <a:lumMod val="75000"/>
                  </a:schemeClr>
                </a:solidFill>
                <a:latin typeface="Consolas" panose="020B0609020204030204" pitchFamily="49" charset="0"/>
                <a:cs typeface="Consolas" panose="020B0609020204030204" pitchFamily="49" charset="0"/>
              </a:rPr>
              <a:t>0x</a:t>
            </a:r>
            <a:r>
              <a:rPr lang="en-CA" dirty="0" smtClean="0"/>
              <a:t>"</a:t>
            </a:r>
            <a:endParaRPr lang="en-CA" dirty="0">
              <a:solidFill>
                <a:schemeClr val="bg1">
                  <a:lumMod val="75000"/>
                </a:schemeClr>
              </a:solidFill>
              <a:latin typeface="Consolas" panose="020B0609020204030204" pitchFamily="49" charset="0"/>
              <a:cs typeface="Consolas" panose="020B0609020204030204" pitchFamily="49" charset="0"/>
            </a:endParaRPr>
          </a:p>
          <a:p>
            <a:pPr lvl="1"/>
            <a:endParaRPr lang="en-CA"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5366450"/>
      </p:ext>
    </p:extLst>
  </p:cSld>
  <p:clrMapOvr>
    <a:masterClrMapping/>
  </p:clrMapOvr>
  <mc:AlternateContent xmlns:mc="http://schemas.openxmlformats.org/markup-compatibility/2006" xmlns:p14="http://schemas.microsoft.com/office/powerpoint/2010/main">
    <mc:Choice Requires="p14">
      <p:transition spd="slow" p14:dur="2000" advTm="64625"/>
    </mc:Choice>
    <mc:Fallback xmlns="">
      <p:transition spd="slow" advTm="6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Verbosity</a:t>
            </a:r>
            <a:endParaRPr lang="en-CA" dirty="0"/>
          </a:p>
        </p:txBody>
      </p:sp>
      <p:sp>
        <p:nvSpPr>
          <p:cNvPr id="3" name="Content Placeholder 2"/>
          <p:cNvSpPr>
            <a:spLocks noGrp="1"/>
          </p:cNvSpPr>
          <p:nvPr>
            <p:ph idx="1"/>
          </p:nvPr>
        </p:nvSpPr>
        <p:spPr/>
        <p:txBody>
          <a:bodyPr/>
          <a:lstStyle/>
          <a:p>
            <a:r>
              <a:rPr lang="en-CA" dirty="0" smtClean="0"/>
              <a:t>It seems it takes more fewer hexadecimal digits to represent a number in hexadecimal than it does in decimal</a:t>
            </a:r>
          </a:p>
          <a:p>
            <a:pPr lvl="1"/>
            <a:r>
              <a:rPr lang="en-CA" dirty="0" smtClean="0"/>
              <a:t>It’s only slightly better:</a:t>
            </a:r>
          </a:p>
          <a:p>
            <a:pPr marL="457200" lvl="1" indent="0">
              <a:buNone/>
            </a:pPr>
            <a:r>
              <a:rPr lang="en-CA" dirty="0"/>
              <a:t>	</a:t>
            </a:r>
            <a:r>
              <a:rPr lang="en-CA" dirty="0" smtClean="0"/>
              <a:t>    it takes approximately </a:t>
            </a:r>
            <a:r>
              <a:rPr lang="en-CA" dirty="0" smtClean="0">
                <a:latin typeface="Times New Roman" panose="02020603050405020304" pitchFamily="18" charset="0"/>
                <a:cs typeface="Times New Roman" panose="02020603050405020304" pitchFamily="18" charset="0"/>
              </a:rPr>
              <a:t>log</a:t>
            </a:r>
            <a:r>
              <a:rPr lang="en-CA" baseline="-25000" dirty="0" smtClean="0">
                <a:latin typeface="Times New Roman" panose="02020603050405020304" pitchFamily="18" charset="0"/>
                <a:cs typeface="Times New Roman" panose="02020603050405020304" pitchFamily="18" charset="0"/>
              </a:rPr>
              <a:t>16</a:t>
            </a:r>
            <a:r>
              <a:rPr lang="en-CA" dirty="0" smtClean="0">
                <a:latin typeface="Times New Roman" panose="02020603050405020304" pitchFamily="18" charset="0"/>
                <a:cs typeface="Times New Roman" panose="02020603050405020304" pitchFamily="18" charset="0"/>
              </a:rPr>
              <a:t>(10</a:t>
            </a:r>
            <a:r>
              <a:rPr lang="en-CA" dirty="0">
                <a:latin typeface="Times New Roman" panose="02020603050405020304" pitchFamily="18" charset="0"/>
                <a:cs typeface="Times New Roman" panose="02020603050405020304" pitchFamily="18" charset="0"/>
              </a:rPr>
              <a:t>) ≈ </a:t>
            </a:r>
            <a:r>
              <a:rPr lang="en-CA" dirty="0" smtClean="0">
                <a:latin typeface="Times New Roman" panose="02020603050405020304" pitchFamily="18" charset="0"/>
                <a:cs typeface="Times New Roman" panose="02020603050405020304" pitchFamily="18" charset="0"/>
              </a:rPr>
              <a:t>0.83 </a:t>
            </a:r>
            <a:r>
              <a:rPr lang="en-CA" dirty="0" smtClean="0"/>
              <a:t>times</a:t>
            </a:r>
          </a:p>
          <a:p>
            <a:pPr marL="457200" lvl="1" indent="0">
              <a:buNone/>
            </a:pPr>
            <a:r>
              <a:rPr lang="en-CA" dirty="0"/>
              <a:t> </a:t>
            </a:r>
            <a:r>
              <a:rPr lang="en-CA" dirty="0" smtClean="0"/>
              <a:t>           as many hexadecimal digits</a:t>
            </a:r>
          </a:p>
          <a:p>
            <a:pPr lvl="1"/>
            <a:r>
              <a:rPr lang="en-US" dirty="0" smtClean="0"/>
              <a:t>For example, </a:t>
            </a:r>
            <a:r>
              <a:rPr lang="en-US" dirty="0" smtClean="0">
                <a:latin typeface="Times New Roman" panose="02020603050405020304" pitchFamily="18" charset="0"/>
                <a:cs typeface="Times New Roman" panose="02020603050405020304" pitchFamily="18" charset="0"/>
              </a:rPr>
              <a:t>8357</a:t>
            </a:r>
            <a:r>
              <a:rPr lang="en-US" dirty="0" smtClean="0"/>
              <a:t> requires four decimal digits,</a:t>
            </a:r>
          </a:p>
          <a:p>
            <a:pPr marL="457200" lvl="1" indent="0">
              <a:buNone/>
            </a:pPr>
            <a:r>
              <a:rPr lang="en-US" dirty="0"/>
              <a:t>	</a:t>
            </a:r>
            <a:r>
              <a:rPr lang="en-US" dirty="0" smtClean="0"/>
              <a:t>it would require approximately </a:t>
            </a:r>
            <a:r>
              <a:rPr lang="en-US" dirty="0" smtClean="0">
                <a:latin typeface="Times New Roman" panose="02020603050405020304" pitchFamily="18" charset="0"/>
                <a:cs typeface="Times New Roman" panose="02020603050405020304" pitchFamily="18" charset="0"/>
              </a:rPr>
              <a:t>4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0.83 </a:t>
            </a:r>
            <a:r>
              <a:rPr lang="en-CA" dirty="0" smtClean="0">
                <a:latin typeface="Times New Roman" panose="02020603050405020304" pitchFamily="18" charset="0"/>
                <a:cs typeface="Times New Roman" panose="02020603050405020304" pitchFamily="18" charset="0"/>
              </a:rPr>
              <a:t>= 3.32</a:t>
            </a:r>
            <a:r>
              <a:rPr lang="en-US" dirty="0" smtClean="0"/>
              <a:t> hexadecimal digits</a:t>
            </a:r>
            <a:endParaRPr lang="en-CA" dirty="0" smtClean="0"/>
          </a:p>
          <a:p>
            <a:pPr lvl="2"/>
            <a:r>
              <a:rPr lang="en-US" dirty="0" smtClean="0"/>
              <a:t>In fact, </a:t>
            </a:r>
            <a:r>
              <a:rPr lang="en-US" dirty="0"/>
              <a:t>it </a:t>
            </a:r>
            <a:r>
              <a:rPr lang="en-US" dirty="0" smtClean="0"/>
              <a:t>still four: </a:t>
            </a: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20a5</a:t>
            </a:r>
            <a:endParaRPr lang="en-US"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06577016"/>
      </p:ext>
    </p:extLst>
  </p:cSld>
  <p:clrMapOvr>
    <a:masterClrMapping/>
  </p:clrMapOvr>
  <mc:AlternateContent xmlns:mc="http://schemas.openxmlformats.org/markup-compatibility/2006" xmlns:p14="http://schemas.microsoft.com/office/powerpoint/2010/main">
    <mc:Choice Requires="p14">
      <p:transition spd="slow" p14:dur="2000" advTm="61884"/>
    </mc:Choice>
    <mc:Fallback xmlns="">
      <p:transition spd="slow" advTm="6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hexadecimal?</a:t>
            </a:r>
            <a:endParaRPr lang="en-CA" dirty="0"/>
          </a:p>
        </p:txBody>
      </p:sp>
      <p:sp>
        <p:nvSpPr>
          <p:cNvPr id="3" name="Content Placeholder 2"/>
          <p:cNvSpPr>
            <a:spLocks noGrp="1"/>
          </p:cNvSpPr>
          <p:nvPr>
            <p:ph idx="1"/>
          </p:nvPr>
        </p:nvSpPr>
        <p:spPr/>
        <p:txBody>
          <a:bodyPr/>
          <a:lstStyle/>
          <a:p>
            <a:r>
              <a:rPr lang="en-US" dirty="0" smtClean="0"/>
              <a:t>Hexadecimal is an easy way to represent a binary number:</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latin typeface="Times New Roman" panose="02020603050405020304" pitchFamily="18" charset="0"/>
                <a:cs typeface="Times New Roman" panose="02020603050405020304" pitchFamily="18" charset="0"/>
              </a:rPr>
              <a:t>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0</a:t>
            </a:r>
            <a:endParaRPr lang="en-US" sz="1600" dirty="0">
              <a:latin typeface="Consolas" panose="020B0609020204030204" pitchFamily="49" charset="0"/>
            </a:endParaRPr>
          </a:p>
          <a:p>
            <a:pPr marL="0" indent="0">
              <a:buNone/>
            </a:pPr>
            <a:r>
              <a:rPr lang="en-US" sz="1600" dirty="0">
                <a:latin typeface="Consolas" panose="020B0609020204030204" pitchFamily="49" charset="0"/>
                <a:cs typeface="Times New Roman" panose="02020603050405020304" pitchFamily="18" charset="0"/>
              </a:rPr>
              <a:t>	</a:t>
            </a:r>
            <a:r>
              <a:rPr lang="en-US" sz="1600" dirty="0" smtClean="0">
                <a:latin typeface="Consolas" panose="020B0609020204030204" pitchFamily="49"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1</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1</a:t>
            </a:r>
          </a:p>
          <a:p>
            <a:pPr marL="0" indent="0">
              <a:buNone/>
            </a:pPr>
            <a:r>
              <a:rPr lang="en-US" sz="1600" dirty="0" smtClean="0">
                <a:latin typeface="Times New Roman" panose="02020603050405020304" pitchFamily="18" charset="0"/>
                <a:cs typeface="Times New Roman" panose="02020603050405020304" pitchFamily="18" charset="0"/>
              </a:rPr>
              <a:t>		2</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2</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3</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3</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4</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4</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5</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5</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6</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6</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7</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7</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8</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1000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8</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9</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1001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9</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10</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1010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a</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11</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1011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b</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12</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1100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c</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13</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1101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d</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14</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1110</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e</a:t>
            </a:r>
            <a:endParaRPr lang="en-US" sz="1600" dirty="0">
              <a:latin typeface="Consolas" panose="020B0609020204030204" pitchFamily="49" charset="0"/>
            </a:endParaRPr>
          </a:p>
          <a:p>
            <a:pPr marL="0" indent="0">
              <a:buNone/>
            </a:pPr>
            <a:r>
              <a:rPr lang="en-US" sz="1600" dirty="0" smtClean="0">
                <a:latin typeface="Times New Roman" panose="02020603050405020304" pitchFamily="18" charset="0"/>
                <a:cs typeface="Times New Roman" panose="02020603050405020304" pitchFamily="18" charset="0"/>
              </a:rPr>
              <a:t>		15</a:t>
            </a:r>
            <a:r>
              <a:rPr lang="en-US" sz="1600" dirty="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1111</a:t>
            </a: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f</a:t>
            </a:r>
            <a:endParaRPr lang="en-US" sz="1600" dirty="0">
              <a:latin typeface="Consolas" panose="020B0609020204030204" pitchFamily="49" charset="0"/>
            </a:endParaRPr>
          </a:p>
        </p:txBody>
      </p:sp>
      <p:sp>
        <p:nvSpPr>
          <p:cNvPr id="4" name="Rectangle 3"/>
          <p:cNvSpPr/>
          <p:nvPr/>
        </p:nvSpPr>
        <p:spPr>
          <a:xfrm>
            <a:off x="5942127" y="1934084"/>
            <a:ext cx="970137" cy="4811574"/>
          </a:xfrm>
          <a:prstGeom prst="rect">
            <a:avLst/>
          </a:prstGeom>
        </p:spPr>
        <p:txBody>
          <a:bodyPr wrap="none">
            <a:spAutoFit/>
          </a:bodyPr>
          <a:lstStyle/>
          <a:p>
            <a:pPr marL="0" indent="0">
              <a:lnSpc>
                <a:spcPts val="2320"/>
              </a:lnSpc>
              <a:buNone/>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0000 </a:t>
            </a:r>
          </a:p>
          <a:p>
            <a:pPr marL="0" indent="0">
              <a:lnSpc>
                <a:spcPts val="2320"/>
              </a:lnSpc>
              <a:buNone/>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0001</a:t>
            </a: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0010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0011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0100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0101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0110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0111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1011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0b</a:t>
            </a:r>
            <a:r>
              <a:rPr lang="en-US" sz="1600" dirty="0" smtClean="0">
                <a:latin typeface="Consolas" panose="020B0609020204030204" pitchFamily="49" charset="0"/>
              </a:rPr>
              <a:t>1111</a:t>
            </a:r>
            <a:endParaRPr lang="en-US" sz="1600" dirty="0">
              <a:latin typeface="Consolas" panose="020B0609020204030204" pitchFamily="49" charset="0"/>
            </a:endParaRPr>
          </a:p>
        </p:txBody>
      </p:sp>
      <p:sp>
        <p:nvSpPr>
          <p:cNvPr id="6" name="Rounded Rectangle 5"/>
          <p:cNvSpPr/>
          <p:nvPr/>
        </p:nvSpPr>
        <p:spPr>
          <a:xfrm>
            <a:off x="4932040" y="4339871"/>
            <a:ext cx="1872208" cy="24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4932040" y="5800283"/>
            <a:ext cx="1872208" cy="24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4932040" y="6395580"/>
            <a:ext cx="1872208" cy="24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7830745"/>
      </p:ext>
    </p:extLst>
  </p:cSld>
  <p:clrMapOvr>
    <a:masterClrMapping/>
  </p:clrMapOvr>
  <mc:AlternateContent xmlns:mc="http://schemas.openxmlformats.org/markup-compatibility/2006" xmlns:p14="http://schemas.microsoft.com/office/powerpoint/2010/main">
    <mc:Choice Requires="p14">
      <p:transition spd="slow" p14:dur="2000" advTm="92524"/>
    </mc:Choice>
    <mc:Fallback xmlns="">
      <p:transition spd="slow" advTm="92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4" grpId="0"/>
      <p:bldP spid="6" grpId="0" animBg="1"/>
      <p:bldP spid="6" grpId="1" animBg="1"/>
      <p:bldP spid="7" grpId="0" animBg="1"/>
      <p:bldP spid="7" grpId="1"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Converting binary to hexadecimal</a:t>
            </a:r>
            <a:endParaRPr lang="en-CA" dirty="0"/>
          </a:p>
        </p:txBody>
      </p:sp>
      <p:sp>
        <p:nvSpPr>
          <p:cNvPr id="3" name="Content Placeholder 2"/>
          <p:cNvSpPr>
            <a:spLocks noGrp="1"/>
          </p:cNvSpPr>
          <p:nvPr>
            <p:ph idx="1"/>
          </p:nvPr>
        </p:nvSpPr>
        <p:spPr/>
        <p:txBody>
          <a:bodyPr/>
          <a:lstStyle/>
          <a:p>
            <a:r>
              <a:rPr lang="en-US" dirty="0" smtClean="0"/>
              <a:t>We will only use hexadecimal to easily represent a binary number:</a:t>
            </a:r>
          </a:p>
          <a:p>
            <a:pPr lvl="1"/>
            <a:r>
              <a:rPr lang="en-US" dirty="0" smtClean="0"/>
              <a:t>To convert a binary number to hexadecimal:</a:t>
            </a:r>
          </a:p>
          <a:p>
            <a:pPr lvl="2"/>
            <a:r>
              <a:rPr lang="en-US" dirty="0" smtClean="0"/>
              <a:t>Split the binary number into groups of four</a:t>
            </a:r>
          </a:p>
          <a:p>
            <a:pPr marL="914400" lvl="2" indent="0">
              <a:buNone/>
            </a:pPr>
            <a:r>
              <a:rPr lang="en-US" dirty="0"/>
              <a:t> </a:t>
            </a:r>
            <a:r>
              <a:rPr lang="en-US" dirty="0" smtClean="0"/>
              <a:t>    starting at the least-significant bit</a:t>
            </a:r>
          </a:p>
          <a:p>
            <a:pPr lvl="3"/>
            <a:r>
              <a:rPr lang="en-US" dirty="0" smtClean="0"/>
              <a:t>Pad with zeros to the left if necessary</a:t>
            </a:r>
          </a:p>
          <a:p>
            <a:pPr lvl="3"/>
            <a:endParaRPr lang="en-US" dirty="0"/>
          </a:p>
          <a:p>
            <a:pPr lvl="3"/>
            <a:endParaRPr lang="en-US" dirty="0" smtClean="0"/>
          </a:p>
          <a:p>
            <a:pPr lvl="3"/>
            <a:endParaRPr lang="en-US" dirty="0"/>
          </a:p>
          <a:p>
            <a:pPr lvl="2"/>
            <a:r>
              <a:rPr lang="en-US" dirty="0" smtClean="0"/>
              <a:t>Replace each group of four bits with the</a:t>
            </a:r>
          </a:p>
          <a:p>
            <a:pPr marL="914400" lvl="2" indent="0">
              <a:buNone/>
            </a:pPr>
            <a:r>
              <a:rPr lang="en-US" dirty="0"/>
              <a:t> </a:t>
            </a:r>
            <a:r>
              <a:rPr lang="en-US" dirty="0" smtClean="0"/>
              <a:t>         corresponding hexadecimal digit</a:t>
            </a:r>
          </a:p>
          <a:p>
            <a:endParaRPr lang="en-US" dirty="0"/>
          </a:p>
          <a:p>
            <a:r>
              <a:rPr lang="en-US" dirty="0" smtClean="0"/>
              <a:t>Thus, in hexadecimal, this binary number is</a:t>
            </a:r>
          </a:p>
          <a:p>
            <a:pPr marL="0" indent="0">
              <a:buNone/>
            </a:pPr>
            <a:r>
              <a:rPr lang="en-US" dirty="0"/>
              <a:t>	</a:t>
            </a:r>
            <a:r>
              <a:rPr lang="en-US" dirty="0" smtClean="0"/>
              <a:t>	</a:t>
            </a: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15c68d2ea</a:t>
            </a:r>
            <a:endParaRPr lang="en-CA" dirty="0">
              <a:latin typeface="Consolas" panose="020B0609020204030204" pitchFamily="49" charset="0"/>
            </a:endParaRPr>
          </a:p>
          <a:p>
            <a:pPr lvl="3"/>
            <a:endParaRPr lang="en-CA" dirty="0"/>
          </a:p>
        </p:txBody>
      </p:sp>
      <p:sp>
        <p:nvSpPr>
          <p:cNvPr id="4" name="Rectangle 3"/>
          <p:cNvSpPr/>
          <p:nvPr/>
        </p:nvSpPr>
        <p:spPr>
          <a:xfrm>
            <a:off x="6948264" y="1988840"/>
            <a:ext cx="1643399" cy="4811574"/>
          </a:xfrm>
          <a:prstGeom prst="rect">
            <a:avLst/>
          </a:prstGeom>
        </p:spPr>
        <p:txBody>
          <a:bodyPr wrap="none">
            <a:spAutoFit/>
          </a:bodyPr>
          <a:lstStyle/>
          <a:p>
            <a:pPr marL="0" indent="0">
              <a:lnSpc>
                <a:spcPts val="2320"/>
              </a:lnSpc>
              <a:buNone/>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0</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0000 </a:t>
            </a:r>
          </a:p>
          <a:p>
            <a:pPr marL="0" indent="0">
              <a:lnSpc>
                <a:spcPts val="2320"/>
              </a:lnSpc>
              <a:buNone/>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1  </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0001</a:t>
            </a: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2</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3</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4  </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5</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6</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a:latin typeface="Consolas" panose="020B0609020204030204" pitchFamily="49" charset="0"/>
              </a:rPr>
              <a:t>7</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8</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9</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a</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b</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c</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d</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e</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f</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1111</a:t>
            </a:r>
            <a:endParaRPr lang="en-US" sz="1600" dirty="0">
              <a:latin typeface="Consolas" panose="020B0609020204030204" pitchFamily="49" charset="0"/>
            </a:endParaRPr>
          </a:p>
        </p:txBody>
      </p:sp>
      <p:sp>
        <p:nvSpPr>
          <p:cNvPr id="5" name="Rectangle 4"/>
          <p:cNvSpPr/>
          <p:nvPr/>
        </p:nvSpPr>
        <p:spPr>
          <a:xfrm>
            <a:off x="1403648" y="3356992"/>
            <a:ext cx="4839786" cy="400110"/>
          </a:xfrm>
          <a:prstGeom prst="rect">
            <a:avLst/>
          </a:prstGeom>
        </p:spPr>
        <p:txBody>
          <a:bodyPr wrap="none">
            <a:spAutoFit/>
          </a:bodyPr>
          <a:lstStyle/>
          <a:p>
            <a:r>
              <a:rPr lang="en-US" sz="2000" dirty="0" smtClean="0">
                <a:latin typeface="Consolas" panose="020B0609020204030204" pitchFamily="49" charset="0"/>
              </a:rPr>
              <a:t>101011100011010001101001011101010</a:t>
            </a:r>
            <a:endParaRPr lang="en-CA" sz="2000" dirty="0"/>
          </a:p>
        </p:txBody>
      </p:sp>
      <p:sp>
        <p:nvSpPr>
          <p:cNvPr id="6" name="Rounded Rectangle 5"/>
          <p:cNvSpPr/>
          <p:nvPr/>
        </p:nvSpPr>
        <p:spPr>
          <a:xfrm>
            <a:off x="5525356"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4966544"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4407732"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848920"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3290108"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2731296"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2172484"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613672"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1054860" y="3374244"/>
            <a:ext cx="57606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984197" y="3353161"/>
            <a:ext cx="607859" cy="400110"/>
          </a:xfrm>
          <a:prstGeom prst="rect">
            <a:avLst/>
          </a:prstGeom>
        </p:spPr>
        <p:txBody>
          <a:bodyPr wrap="none">
            <a:spAutoFit/>
          </a:bodyPr>
          <a:lstStyle/>
          <a:p>
            <a:r>
              <a:rPr lang="en-US" sz="2000" dirty="0" smtClean="0">
                <a:latin typeface="Consolas" panose="020B0609020204030204" pitchFamily="49" charset="0"/>
              </a:rPr>
              <a:t>000</a:t>
            </a:r>
            <a:endParaRPr lang="en-CA" sz="2000" dirty="0"/>
          </a:p>
        </p:txBody>
      </p:sp>
      <p:sp>
        <p:nvSpPr>
          <p:cNvPr id="16" name="Rectangle 15"/>
          <p:cNvSpPr/>
          <p:nvPr/>
        </p:nvSpPr>
        <p:spPr>
          <a:xfrm>
            <a:off x="5650523" y="3757102"/>
            <a:ext cx="325730" cy="400110"/>
          </a:xfrm>
          <a:prstGeom prst="rect">
            <a:avLst/>
          </a:prstGeom>
        </p:spPr>
        <p:txBody>
          <a:bodyPr wrap="none">
            <a:spAutoFit/>
          </a:bodyPr>
          <a:lstStyle/>
          <a:p>
            <a:r>
              <a:rPr lang="en-US" sz="2000" dirty="0" smtClean="0">
                <a:latin typeface="Consolas" panose="020B0609020204030204" pitchFamily="49" charset="0"/>
              </a:rPr>
              <a:t>a</a:t>
            </a:r>
            <a:endParaRPr lang="en-CA" sz="2000" dirty="0"/>
          </a:p>
        </p:txBody>
      </p:sp>
      <p:sp>
        <p:nvSpPr>
          <p:cNvPr id="17" name="Rounded Rectangle 16"/>
          <p:cNvSpPr/>
          <p:nvPr/>
        </p:nvSpPr>
        <p:spPr>
          <a:xfrm>
            <a:off x="6939638" y="4923916"/>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5119186" y="3760162"/>
            <a:ext cx="325730" cy="400110"/>
          </a:xfrm>
          <a:prstGeom prst="rect">
            <a:avLst/>
          </a:prstGeom>
        </p:spPr>
        <p:txBody>
          <a:bodyPr wrap="none">
            <a:spAutoFit/>
          </a:bodyPr>
          <a:lstStyle/>
          <a:p>
            <a:r>
              <a:rPr lang="en-US" sz="2000" dirty="0" smtClean="0">
                <a:latin typeface="Consolas" panose="020B0609020204030204" pitchFamily="49" charset="0"/>
              </a:rPr>
              <a:t>e</a:t>
            </a:r>
            <a:endParaRPr lang="en-CA" sz="2000" dirty="0"/>
          </a:p>
        </p:txBody>
      </p:sp>
      <p:sp>
        <p:nvSpPr>
          <p:cNvPr id="19" name="Rounded Rectangle 18"/>
          <p:cNvSpPr/>
          <p:nvPr/>
        </p:nvSpPr>
        <p:spPr>
          <a:xfrm>
            <a:off x="6941235" y="6093296"/>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4572000" y="3751536"/>
            <a:ext cx="325730" cy="400110"/>
          </a:xfrm>
          <a:prstGeom prst="rect">
            <a:avLst/>
          </a:prstGeom>
        </p:spPr>
        <p:txBody>
          <a:bodyPr wrap="none">
            <a:spAutoFit/>
          </a:bodyPr>
          <a:lstStyle/>
          <a:p>
            <a:r>
              <a:rPr lang="en-US" sz="2000" dirty="0" smtClean="0">
                <a:latin typeface="Consolas" panose="020B0609020204030204" pitchFamily="49" charset="0"/>
              </a:rPr>
              <a:t>2</a:t>
            </a:r>
            <a:endParaRPr lang="en-CA" sz="2000" dirty="0"/>
          </a:p>
        </p:txBody>
      </p:sp>
      <p:sp>
        <p:nvSpPr>
          <p:cNvPr id="21" name="Rounded Rectangle 20"/>
          <p:cNvSpPr/>
          <p:nvPr/>
        </p:nvSpPr>
        <p:spPr>
          <a:xfrm>
            <a:off x="6970749" y="2576530"/>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966864" y="3748970"/>
            <a:ext cx="325730" cy="400110"/>
          </a:xfrm>
          <a:prstGeom prst="rect">
            <a:avLst/>
          </a:prstGeom>
        </p:spPr>
        <p:txBody>
          <a:bodyPr wrap="none">
            <a:spAutoFit/>
          </a:bodyPr>
          <a:lstStyle/>
          <a:p>
            <a:r>
              <a:rPr lang="en-US" sz="2000" dirty="0" smtClean="0">
                <a:latin typeface="Consolas" panose="020B0609020204030204" pitchFamily="49" charset="0"/>
              </a:rPr>
              <a:t>d</a:t>
            </a:r>
            <a:endParaRPr lang="en-CA" sz="2000" dirty="0"/>
          </a:p>
        </p:txBody>
      </p:sp>
      <p:sp>
        <p:nvSpPr>
          <p:cNvPr id="23" name="Rounded Rectangle 22"/>
          <p:cNvSpPr/>
          <p:nvPr/>
        </p:nvSpPr>
        <p:spPr>
          <a:xfrm>
            <a:off x="6970749" y="5805264"/>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3445556" y="3748970"/>
            <a:ext cx="325730" cy="400110"/>
          </a:xfrm>
          <a:prstGeom prst="rect">
            <a:avLst/>
          </a:prstGeom>
        </p:spPr>
        <p:txBody>
          <a:bodyPr wrap="none">
            <a:spAutoFit/>
          </a:bodyPr>
          <a:lstStyle/>
          <a:p>
            <a:r>
              <a:rPr lang="en-US" sz="2000" dirty="0" smtClean="0">
                <a:latin typeface="Consolas" panose="020B0609020204030204" pitchFamily="49" charset="0"/>
              </a:rPr>
              <a:t>8</a:t>
            </a:r>
            <a:endParaRPr lang="en-CA" sz="2000" dirty="0"/>
          </a:p>
        </p:txBody>
      </p:sp>
      <p:sp>
        <p:nvSpPr>
          <p:cNvPr id="25" name="Rounded Rectangle 24"/>
          <p:cNvSpPr/>
          <p:nvPr/>
        </p:nvSpPr>
        <p:spPr>
          <a:xfrm>
            <a:off x="6982569" y="4333166"/>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2878118" y="3748970"/>
            <a:ext cx="325730" cy="400110"/>
          </a:xfrm>
          <a:prstGeom prst="rect">
            <a:avLst/>
          </a:prstGeom>
        </p:spPr>
        <p:txBody>
          <a:bodyPr wrap="none">
            <a:spAutoFit/>
          </a:bodyPr>
          <a:lstStyle/>
          <a:p>
            <a:r>
              <a:rPr lang="en-US" sz="2000" dirty="0" smtClean="0">
                <a:latin typeface="Consolas" panose="020B0609020204030204" pitchFamily="49" charset="0"/>
              </a:rPr>
              <a:t>6</a:t>
            </a:r>
            <a:endParaRPr lang="en-CA" sz="2000" dirty="0"/>
          </a:p>
        </p:txBody>
      </p:sp>
      <p:sp>
        <p:nvSpPr>
          <p:cNvPr id="27" name="Rounded Rectangle 26"/>
          <p:cNvSpPr/>
          <p:nvPr/>
        </p:nvSpPr>
        <p:spPr>
          <a:xfrm>
            <a:off x="6965511" y="3742910"/>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2302054" y="3748970"/>
            <a:ext cx="325730" cy="400110"/>
          </a:xfrm>
          <a:prstGeom prst="rect">
            <a:avLst/>
          </a:prstGeom>
        </p:spPr>
        <p:txBody>
          <a:bodyPr wrap="none">
            <a:spAutoFit/>
          </a:bodyPr>
          <a:lstStyle/>
          <a:p>
            <a:r>
              <a:rPr lang="en-US" sz="2000" dirty="0" smtClean="0">
                <a:latin typeface="Consolas" panose="020B0609020204030204" pitchFamily="49" charset="0"/>
              </a:rPr>
              <a:t>c</a:t>
            </a:r>
            <a:endParaRPr lang="en-CA" sz="2000" dirty="0"/>
          </a:p>
        </p:txBody>
      </p:sp>
      <p:sp>
        <p:nvSpPr>
          <p:cNvPr id="29" name="Rounded Rectangle 28"/>
          <p:cNvSpPr/>
          <p:nvPr/>
        </p:nvSpPr>
        <p:spPr>
          <a:xfrm>
            <a:off x="6948264" y="5471102"/>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1763688" y="3748970"/>
            <a:ext cx="325730" cy="400110"/>
          </a:xfrm>
          <a:prstGeom prst="rect">
            <a:avLst/>
          </a:prstGeom>
        </p:spPr>
        <p:txBody>
          <a:bodyPr wrap="none">
            <a:spAutoFit/>
          </a:bodyPr>
          <a:lstStyle/>
          <a:p>
            <a:r>
              <a:rPr lang="en-US" sz="2000" dirty="0" smtClean="0">
                <a:latin typeface="Consolas" panose="020B0609020204030204" pitchFamily="49" charset="0"/>
              </a:rPr>
              <a:t>5</a:t>
            </a:r>
            <a:endParaRPr lang="en-CA" sz="2000" dirty="0"/>
          </a:p>
        </p:txBody>
      </p:sp>
      <p:sp>
        <p:nvSpPr>
          <p:cNvPr id="31" name="Rounded Rectangle 30"/>
          <p:cNvSpPr/>
          <p:nvPr/>
        </p:nvSpPr>
        <p:spPr>
          <a:xfrm>
            <a:off x="6968710" y="3457878"/>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p:cNvSpPr/>
          <p:nvPr/>
        </p:nvSpPr>
        <p:spPr>
          <a:xfrm>
            <a:off x="1187624" y="3748970"/>
            <a:ext cx="325730" cy="400110"/>
          </a:xfrm>
          <a:prstGeom prst="rect">
            <a:avLst/>
          </a:prstGeom>
        </p:spPr>
        <p:txBody>
          <a:bodyPr wrap="none">
            <a:spAutoFit/>
          </a:bodyPr>
          <a:lstStyle/>
          <a:p>
            <a:r>
              <a:rPr lang="en-US" sz="2000" dirty="0" smtClean="0">
                <a:latin typeface="Consolas" panose="020B0609020204030204" pitchFamily="49" charset="0"/>
              </a:rPr>
              <a:t>1</a:t>
            </a:r>
            <a:endParaRPr lang="en-CA" sz="2000" dirty="0"/>
          </a:p>
        </p:txBody>
      </p:sp>
      <p:sp>
        <p:nvSpPr>
          <p:cNvPr id="33" name="Rounded Rectangle 32"/>
          <p:cNvSpPr/>
          <p:nvPr/>
        </p:nvSpPr>
        <p:spPr>
          <a:xfrm>
            <a:off x="6946103" y="2276872"/>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4" name="Audio 3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4106973"/>
      </p:ext>
    </p:extLst>
  </p:cSld>
  <p:clrMapOvr>
    <a:masterClrMapping/>
  </p:clrMapOvr>
  <mc:AlternateContent xmlns:mc="http://schemas.openxmlformats.org/markup-compatibility/2006" xmlns:p14="http://schemas.microsoft.com/office/powerpoint/2010/main">
    <mc:Choice Requires="p14">
      <p:transition spd="slow" p14:dur="2000" advTm="162992"/>
    </mc:Choice>
    <mc:Fallback xmlns="">
      <p:transition spd="slow" advTm="16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2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33"/>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3">
                                            <p:txEl>
                                              <p:pRg st="11" end="11"/>
                                            </p:txEl>
                                          </p:spTgt>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3" fill="hold" display="0">
                  <p:stCondLst>
                    <p:cond delay="indefinite"/>
                  </p:stCondLst>
                  <p:endCondLst>
                    <p:cond evt="onStopAudio" delay="0">
                      <p:tgtEl>
                        <p:sldTgt/>
                      </p:tgtEl>
                    </p:cond>
                  </p:endCondLst>
                </p:cTn>
                <p:tgtEl>
                  <p:spTgt spid="34"/>
                </p:tgtEl>
              </p:cMediaNode>
            </p:audio>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animBg="1"/>
      <p:bldP spid="17" grpId="1" animBg="1"/>
      <p:bldP spid="18" grpId="0"/>
      <p:bldP spid="19" grpId="0" animBg="1"/>
      <p:bldP spid="19" grpId="1" animBg="1"/>
      <p:bldP spid="20" grpId="0"/>
      <p:bldP spid="21" grpId="0" animBg="1"/>
      <p:bldP spid="21" grpId="1" animBg="1"/>
      <p:bldP spid="22" grpId="0"/>
      <p:bldP spid="23" grpId="0" animBg="1"/>
      <p:bldP spid="23" grpId="1" animBg="1"/>
      <p:bldP spid="24" grpId="0"/>
      <p:bldP spid="25" grpId="0" animBg="1"/>
      <p:bldP spid="25" grpId="1" animBg="1"/>
      <p:bldP spid="26" grpId="0"/>
      <p:bldP spid="27" grpId="0" animBg="1"/>
      <p:bldP spid="27" grpId="1" animBg="1"/>
      <p:bldP spid="28" grpId="0"/>
      <p:bldP spid="29" grpId="0" animBg="1"/>
      <p:bldP spid="29" grpId="1" animBg="1"/>
      <p:bldP spid="30" grpId="0"/>
      <p:bldP spid="31" grpId="0" animBg="1"/>
      <p:bldP spid="31" grpId="1" animBg="1"/>
      <p:bldP spid="32" grpId="0"/>
      <p:bldP spid="33" grpId="0" animBg="1"/>
      <p:bldP spid="3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Converting hexadecimal to binary</a:t>
            </a:r>
            <a:endParaRPr lang="en-CA" dirty="0"/>
          </a:p>
        </p:txBody>
      </p:sp>
      <p:sp>
        <p:nvSpPr>
          <p:cNvPr id="3" name="Content Placeholder 2"/>
          <p:cNvSpPr>
            <a:spLocks noGrp="1"/>
          </p:cNvSpPr>
          <p:nvPr>
            <p:ph idx="1"/>
          </p:nvPr>
        </p:nvSpPr>
        <p:spPr/>
        <p:txBody>
          <a:bodyPr/>
          <a:lstStyle/>
          <a:p>
            <a:r>
              <a:rPr lang="en-US" dirty="0" smtClean="0"/>
              <a:t>We can easily convert a hexadecimal number back to binary:</a:t>
            </a:r>
          </a:p>
          <a:p>
            <a:pPr lvl="1"/>
            <a:r>
              <a:rPr lang="en-US" dirty="0" smtClean="0"/>
              <a:t>To convert a hexadecimal number to binary:</a:t>
            </a:r>
          </a:p>
          <a:p>
            <a:pPr lvl="2"/>
            <a:r>
              <a:rPr lang="en-US" dirty="0" smtClean="0"/>
              <a:t>Replace each hexadecimal digit with its</a:t>
            </a:r>
          </a:p>
          <a:p>
            <a:pPr marL="914400" lvl="2" indent="0">
              <a:buNone/>
            </a:pPr>
            <a:r>
              <a:rPr lang="en-US" dirty="0"/>
              <a:t>	</a:t>
            </a:r>
            <a:r>
              <a:rPr lang="en-US" dirty="0" smtClean="0"/>
              <a:t>corresponding four bits</a:t>
            </a:r>
          </a:p>
          <a:p>
            <a:pPr lvl="3"/>
            <a:endParaRPr lang="en-US" dirty="0"/>
          </a:p>
          <a:p>
            <a:pPr lvl="3"/>
            <a:endParaRPr lang="en-US" dirty="0" smtClean="0"/>
          </a:p>
          <a:p>
            <a:pPr lvl="3"/>
            <a:endParaRPr lang="en-US" dirty="0"/>
          </a:p>
          <a:p>
            <a:endParaRPr lang="en-US" dirty="0" smtClean="0"/>
          </a:p>
          <a:p>
            <a:endParaRPr lang="en-US" dirty="0"/>
          </a:p>
          <a:p>
            <a:r>
              <a:rPr lang="en-US" dirty="0" smtClean="0"/>
              <a:t>Thus, in binary, this hexadecimal number is</a:t>
            </a:r>
          </a:p>
          <a:p>
            <a:pPr marL="0" indent="0">
              <a:buNone/>
            </a:pPr>
            <a:r>
              <a:rPr lang="en-US" dirty="0"/>
              <a:t>	</a:t>
            </a:r>
            <a:r>
              <a:rPr lang="en-US" dirty="0" smtClean="0">
                <a:solidFill>
                  <a:schemeClr val="tx1">
                    <a:lumMod val="50000"/>
                    <a:lumOff val="50000"/>
                  </a:schemeClr>
                </a:solidFill>
                <a:latin typeface="Consolas" panose="020B0609020204030204" pitchFamily="49" charset="0"/>
              </a:rPr>
              <a:t>0b</a:t>
            </a:r>
            <a:r>
              <a:rPr lang="en-US" dirty="0" smtClean="0">
                <a:latin typeface="Consolas" panose="020B0609020204030204" pitchFamily="49" charset="0"/>
              </a:rPr>
              <a:t>11111111101000110000011110111000</a:t>
            </a:r>
            <a:endParaRPr lang="en-CA" dirty="0">
              <a:latin typeface="Consolas" panose="020B0609020204030204" pitchFamily="49" charset="0"/>
            </a:endParaRPr>
          </a:p>
          <a:p>
            <a:pPr lvl="3"/>
            <a:endParaRPr lang="en-CA" dirty="0"/>
          </a:p>
        </p:txBody>
      </p:sp>
      <p:sp>
        <p:nvSpPr>
          <p:cNvPr id="4" name="Rectangle 3"/>
          <p:cNvSpPr/>
          <p:nvPr/>
        </p:nvSpPr>
        <p:spPr>
          <a:xfrm>
            <a:off x="6948264" y="1988840"/>
            <a:ext cx="1643399" cy="4811574"/>
          </a:xfrm>
          <a:prstGeom prst="rect">
            <a:avLst/>
          </a:prstGeom>
        </p:spPr>
        <p:txBody>
          <a:bodyPr wrap="none">
            <a:spAutoFit/>
          </a:bodyPr>
          <a:lstStyle/>
          <a:p>
            <a:pPr marL="0" indent="0">
              <a:lnSpc>
                <a:spcPts val="2320"/>
              </a:lnSpc>
              <a:buNone/>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0</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0000 </a:t>
            </a:r>
          </a:p>
          <a:p>
            <a:pPr marL="0" indent="0">
              <a:lnSpc>
                <a:spcPts val="2320"/>
              </a:lnSpc>
              <a:buNone/>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1  </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0001</a:t>
            </a: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2</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3</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0011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4  </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5</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6</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a:latin typeface="Consolas" panose="020B0609020204030204" pitchFamily="49" charset="0"/>
              </a:rPr>
              <a:t>7</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0111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8</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9</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a</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b</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1011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c</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1100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d</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1101</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e</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1110</a:t>
            </a:r>
            <a:endParaRPr lang="en-US" sz="1600" dirty="0">
              <a:latin typeface="Consolas" panose="020B0609020204030204" pitchFamily="49" charset="0"/>
            </a:endParaRPr>
          </a:p>
          <a:p>
            <a:pPr>
              <a:lnSpc>
                <a:spcPts val="2320"/>
              </a:lnSpc>
            </a:pPr>
            <a:r>
              <a:rPr lang="en-US" sz="1600" dirty="0" smtClean="0">
                <a:solidFill>
                  <a:schemeClr val="tx1">
                    <a:lumMod val="50000"/>
                    <a:lumOff val="50000"/>
                  </a:schemeClr>
                </a:solidFill>
                <a:latin typeface="Consolas" panose="020B0609020204030204" pitchFamily="49" charset="0"/>
              </a:rPr>
              <a:t>0x</a:t>
            </a:r>
            <a:r>
              <a:rPr lang="en-US" sz="1600" dirty="0" smtClean="0">
                <a:latin typeface="Consolas" panose="020B0609020204030204" pitchFamily="49" charset="0"/>
              </a:rPr>
              <a:t>f</a:t>
            </a:r>
            <a:r>
              <a:rPr lang="en-US" sz="1600" dirty="0" smtClean="0">
                <a:solidFill>
                  <a:schemeClr val="tx1">
                    <a:lumMod val="50000"/>
                    <a:lumOff val="50000"/>
                  </a:schemeClr>
                </a:solidFill>
                <a:latin typeface="Consolas" panose="020B0609020204030204" pitchFamily="49" charset="0"/>
              </a:rPr>
              <a:t>   0b</a:t>
            </a:r>
            <a:r>
              <a:rPr lang="en-US" sz="1600" dirty="0" smtClean="0">
                <a:latin typeface="Consolas" panose="020B0609020204030204" pitchFamily="49" charset="0"/>
              </a:rPr>
              <a:t>1111</a:t>
            </a:r>
            <a:endParaRPr lang="en-US" sz="1600" dirty="0">
              <a:latin typeface="Consolas" panose="020B0609020204030204" pitchFamily="49" charset="0"/>
            </a:endParaRPr>
          </a:p>
        </p:txBody>
      </p:sp>
      <p:sp>
        <p:nvSpPr>
          <p:cNvPr id="5" name="Rectangle 4"/>
          <p:cNvSpPr/>
          <p:nvPr/>
        </p:nvSpPr>
        <p:spPr>
          <a:xfrm>
            <a:off x="2915816" y="3049663"/>
            <a:ext cx="1595309" cy="400110"/>
          </a:xfrm>
          <a:prstGeom prst="rect">
            <a:avLst/>
          </a:prstGeom>
        </p:spPr>
        <p:txBody>
          <a:bodyPr wrap="none">
            <a:spAutoFit/>
          </a:bodyPr>
          <a:lstStyle/>
          <a:p>
            <a:r>
              <a:rPr lang="en-US" sz="2000" dirty="0" smtClean="0">
                <a:solidFill>
                  <a:schemeClr val="tx1">
                    <a:lumMod val="50000"/>
                    <a:lumOff val="50000"/>
                  </a:schemeClr>
                </a:solidFill>
                <a:latin typeface="Consolas" panose="020B0609020204030204" pitchFamily="49" charset="0"/>
              </a:rPr>
              <a:t>0x</a:t>
            </a:r>
            <a:r>
              <a:rPr lang="en-US" sz="2000" dirty="0" smtClean="0">
                <a:latin typeface="Consolas" panose="020B0609020204030204" pitchFamily="49" charset="0"/>
              </a:rPr>
              <a:t>ffa307b8</a:t>
            </a:r>
            <a:endParaRPr lang="en-CA" sz="2000" dirty="0"/>
          </a:p>
        </p:txBody>
      </p:sp>
      <p:sp>
        <p:nvSpPr>
          <p:cNvPr id="34" name="Rounded Rectangle 33"/>
          <p:cNvSpPr/>
          <p:nvPr/>
        </p:nvSpPr>
        <p:spPr>
          <a:xfrm>
            <a:off x="6960084" y="4347852"/>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6" name="Straight Arrow Connector 35"/>
          <p:cNvCxnSpPr/>
          <p:nvPr/>
        </p:nvCxnSpPr>
        <p:spPr>
          <a:xfrm>
            <a:off x="4427984" y="3356992"/>
            <a:ext cx="1483325" cy="43204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767293" y="3782563"/>
            <a:ext cx="748923" cy="400110"/>
          </a:xfrm>
          <a:prstGeom prst="rect">
            <a:avLst/>
          </a:prstGeom>
        </p:spPr>
        <p:txBody>
          <a:bodyPr wrap="none">
            <a:spAutoFit/>
          </a:bodyPr>
          <a:lstStyle/>
          <a:p>
            <a:r>
              <a:rPr lang="en-US" sz="2000" dirty="0" smtClean="0">
                <a:latin typeface="Consolas" panose="020B0609020204030204" pitchFamily="49" charset="0"/>
              </a:rPr>
              <a:t>1000</a:t>
            </a:r>
            <a:endParaRPr lang="en-CA" sz="2000" dirty="0"/>
          </a:p>
        </p:txBody>
      </p:sp>
      <p:sp>
        <p:nvSpPr>
          <p:cNvPr id="38" name="Rounded Rectangle 37"/>
          <p:cNvSpPr/>
          <p:nvPr/>
        </p:nvSpPr>
        <p:spPr>
          <a:xfrm>
            <a:off x="6960084" y="5211948"/>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9" name="Straight Arrow Connector 38"/>
          <p:cNvCxnSpPr/>
          <p:nvPr/>
        </p:nvCxnSpPr>
        <p:spPr>
          <a:xfrm>
            <a:off x="4283968" y="3356992"/>
            <a:ext cx="1083155" cy="43204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223107" y="3782563"/>
            <a:ext cx="748923" cy="400110"/>
          </a:xfrm>
          <a:prstGeom prst="rect">
            <a:avLst/>
          </a:prstGeom>
        </p:spPr>
        <p:txBody>
          <a:bodyPr wrap="none">
            <a:spAutoFit/>
          </a:bodyPr>
          <a:lstStyle/>
          <a:p>
            <a:r>
              <a:rPr lang="en-US" sz="2000" dirty="0" smtClean="0">
                <a:latin typeface="Consolas" panose="020B0609020204030204" pitchFamily="49" charset="0"/>
              </a:rPr>
              <a:t>1011</a:t>
            </a:r>
            <a:endParaRPr lang="en-CA" sz="2000" dirty="0"/>
          </a:p>
        </p:txBody>
      </p:sp>
      <p:sp>
        <p:nvSpPr>
          <p:cNvPr id="45" name="Rounded Rectangle 44"/>
          <p:cNvSpPr/>
          <p:nvPr/>
        </p:nvSpPr>
        <p:spPr>
          <a:xfrm>
            <a:off x="6966353" y="4036180"/>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6" name="Straight Arrow Connector 45"/>
          <p:cNvCxnSpPr/>
          <p:nvPr/>
        </p:nvCxnSpPr>
        <p:spPr>
          <a:xfrm>
            <a:off x="4067944" y="3356992"/>
            <a:ext cx="748993" cy="43204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672921" y="3782563"/>
            <a:ext cx="748923" cy="400110"/>
          </a:xfrm>
          <a:prstGeom prst="rect">
            <a:avLst/>
          </a:prstGeom>
        </p:spPr>
        <p:txBody>
          <a:bodyPr wrap="none">
            <a:spAutoFit/>
          </a:bodyPr>
          <a:lstStyle/>
          <a:p>
            <a:r>
              <a:rPr lang="en-US" sz="2000" dirty="0" smtClean="0">
                <a:latin typeface="Consolas" panose="020B0609020204030204" pitchFamily="49" charset="0"/>
              </a:rPr>
              <a:t>0111</a:t>
            </a:r>
            <a:endParaRPr lang="en-CA" sz="2000" dirty="0"/>
          </a:p>
        </p:txBody>
      </p:sp>
      <p:sp>
        <p:nvSpPr>
          <p:cNvPr id="49" name="Rounded Rectangle 48"/>
          <p:cNvSpPr/>
          <p:nvPr/>
        </p:nvSpPr>
        <p:spPr>
          <a:xfrm>
            <a:off x="6966353" y="1996484"/>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0" name="Straight Arrow Connector 49"/>
          <p:cNvCxnSpPr/>
          <p:nvPr/>
        </p:nvCxnSpPr>
        <p:spPr>
          <a:xfrm>
            <a:off x="3946173" y="3365618"/>
            <a:ext cx="374497" cy="43204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133524" y="3782563"/>
            <a:ext cx="748923" cy="400110"/>
          </a:xfrm>
          <a:prstGeom prst="rect">
            <a:avLst/>
          </a:prstGeom>
        </p:spPr>
        <p:txBody>
          <a:bodyPr wrap="none">
            <a:spAutoFit/>
          </a:bodyPr>
          <a:lstStyle/>
          <a:p>
            <a:r>
              <a:rPr lang="en-US" sz="2000" dirty="0" smtClean="0">
                <a:latin typeface="Consolas" panose="020B0609020204030204" pitchFamily="49" charset="0"/>
              </a:rPr>
              <a:t>0000</a:t>
            </a:r>
            <a:endParaRPr lang="en-CA" sz="2000" dirty="0"/>
          </a:p>
        </p:txBody>
      </p:sp>
      <p:sp>
        <p:nvSpPr>
          <p:cNvPr id="55" name="Rounded Rectangle 54"/>
          <p:cNvSpPr/>
          <p:nvPr/>
        </p:nvSpPr>
        <p:spPr>
          <a:xfrm>
            <a:off x="6962123" y="2869643"/>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6" name="Straight Arrow Connector 55"/>
          <p:cNvCxnSpPr/>
          <p:nvPr/>
        </p:nvCxnSpPr>
        <p:spPr>
          <a:xfrm>
            <a:off x="3765557" y="3375226"/>
            <a:ext cx="187249" cy="43204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562623" y="3783545"/>
            <a:ext cx="748923" cy="400110"/>
          </a:xfrm>
          <a:prstGeom prst="rect">
            <a:avLst/>
          </a:prstGeom>
        </p:spPr>
        <p:txBody>
          <a:bodyPr wrap="none">
            <a:spAutoFit/>
          </a:bodyPr>
          <a:lstStyle/>
          <a:p>
            <a:r>
              <a:rPr lang="en-US" sz="2000" dirty="0" smtClean="0">
                <a:latin typeface="Consolas" panose="020B0609020204030204" pitchFamily="49" charset="0"/>
              </a:rPr>
              <a:t>0011</a:t>
            </a:r>
            <a:endParaRPr lang="en-CA" sz="2000" dirty="0"/>
          </a:p>
        </p:txBody>
      </p:sp>
      <p:sp>
        <p:nvSpPr>
          <p:cNvPr id="59" name="Rounded Rectangle 58"/>
          <p:cNvSpPr/>
          <p:nvPr/>
        </p:nvSpPr>
        <p:spPr>
          <a:xfrm>
            <a:off x="6960084" y="4941168"/>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0" name="Straight Arrow Connector 59"/>
          <p:cNvCxnSpPr/>
          <p:nvPr/>
        </p:nvCxnSpPr>
        <p:spPr>
          <a:xfrm flipH="1">
            <a:off x="3403885" y="3375771"/>
            <a:ext cx="158738" cy="43204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013702" y="3784090"/>
            <a:ext cx="748923" cy="400110"/>
          </a:xfrm>
          <a:prstGeom prst="rect">
            <a:avLst/>
          </a:prstGeom>
        </p:spPr>
        <p:txBody>
          <a:bodyPr wrap="none">
            <a:spAutoFit/>
          </a:bodyPr>
          <a:lstStyle/>
          <a:p>
            <a:r>
              <a:rPr lang="en-US" sz="2000" dirty="0" smtClean="0">
                <a:latin typeface="Consolas" panose="020B0609020204030204" pitchFamily="49" charset="0"/>
              </a:rPr>
              <a:t>1010</a:t>
            </a:r>
            <a:endParaRPr lang="en-CA" sz="2000" dirty="0"/>
          </a:p>
        </p:txBody>
      </p:sp>
      <p:sp>
        <p:nvSpPr>
          <p:cNvPr id="63" name="Rounded Rectangle 62"/>
          <p:cNvSpPr/>
          <p:nvPr/>
        </p:nvSpPr>
        <p:spPr>
          <a:xfrm>
            <a:off x="6941543" y="6362999"/>
            <a:ext cx="15121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4" name="Straight Arrow Connector 63"/>
          <p:cNvCxnSpPr/>
          <p:nvPr/>
        </p:nvCxnSpPr>
        <p:spPr>
          <a:xfrm flipH="1">
            <a:off x="2973102" y="3356992"/>
            <a:ext cx="430783" cy="4493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425818" y="3782563"/>
            <a:ext cx="748923" cy="400110"/>
          </a:xfrm>
          <a:prstGeom prst="rect">
            <a:avLst/>
          </a:prstGeom>
        </p:spPr>
        <p:txBody>
          <a:bodyPr wrap="none">
            <a:spAutoFit/>
          </a:bodyPr>
          <a:lstStyle/>
          <a:p>
            <a:r>
              <a:rPr lang="en-US" sz="2000" dirty="0" smtClean="0">
                <a:latin typeface="Consolas" panose="020B0609020204030204" pitchFamily="49" charset="0"/>
              </a:rPr>
              <a:t>1111</a:t>
            </a:r>
            <a:endParaRPr lang="en-CA" sz="2000" dirty="0"/>
          </a:p>
        </p:txBody>
      </p:sp>
      <p:cxnSp>
        <p:nvCxnSpPr>
          <p:cNvPr id="68" name="Straight Arrow Connector 67"/>
          <p:cNvCxnSpPr/>
          <p:nvPr/>
        </p:nvCxnSpPr>
        <p:spPr>
          <a:xfrm flipH="1">
            <a:off x="2557042" y="3356992"/>
            <a:ext cx="718814" cy="4493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865741" y="3782563"/>
            <a:ext cx="748923" cy="400110"/>
          </a:xfrm>
          <a:prstGeom prst="rect">
            <a:avLst/>
          </a:prstGeom>
        </p:spPr>
        <p:txBody>
          <a:bodyPr wrap="none">
            <a:spAutoFit/>
          </a:bodyPr>
          <a:lstStyle/>
          <a:p>
            <a:r>
              <a:rPr lang="en-US" sz="2000" dirty="0" smtClean="0">
                <a:latin typeface="Consolas" panose="020B0609020204030204" pitchFamily="49" charset="0"/>
              </a:rPr>
              <a:t>1111</a:t>
            </a:r>
            <a:endParaRPr lang="en-CA" sz="2000" dirty="0"/>
          </a:p>
        </p:txBody>
      </p:sp>
      <p:pic>
        <p:nvPicPr>
          <p:cNvPr id="72" name="Audio 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86917830"/>
      </p:ext>
    </p:extLst>
  </p:cSld>
  <p:clrMapOvr>
    <a:masterClrMapping/>
  </p:clrMapOvr>
  <mc:AlternateContent xmlns:mc="http://schemas.openxmlformats.org/markup-compatibility/2006" xmlns:p14="http://schemas.microsoft.com/office/powerpoint/2010/main">
    <mc:Choice Requires="p14">
      <p:transition spd="slow" p14:dur="2000" advTm="95009"/>
    </mc:Choice>
    <mc:Fallback xmlns="">
      <p:transition spd="slow" advTm="9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5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6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9" end="9"/>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9" fill="hold" display="0">
                  <p:stCondLst>
                    <p:cond delay="indefinite"/>
                  </p:stCondLst>
                  <p:endCondLst>
                    <p:cond evt="onStopAudio" delay="0">
                      <p:tgtEl>
                        <p:sldTgt/>
                      </p:tgtEl>
                    </p:cond>
                  </p:endCondLst>
                </p:cTn>
                <p:tgtEl>
                  <p:spTgt spid="72"/>
                </p:tgtEl>
              </p:cMediaNode>
            </p:audio>
          </p:childTnLst>
        </p:cTn>
      </p:par>
    </p:tnLst>
    <p:bldLst>
      <p:bldP spid="5" grpId="0"/>
      <p:bldP spid="34" grpId="0" animBg="1"/>
      <p:bldP spid="34" grpId="1" animBg="1"/>
      <p:bldP spid="37" grpId="0"/>
      <p:bldP spid="38" grpId="0" animBg="1"/>
      <p:bldP spid="38" grpId="1" animBg="1"/>
      <p:bldP spid="40" grpId="0"/>
      <p:bldP spid="45" grpId="0" animBg="1"/>
      <p:bldP spid="45" grpId="1" animBg="1"/>
      <p:bldP spid="47" grpId="0"/>
      <p:bldP spid="49" grpId="0" animBg="1"/>
      <p:bldP spid="49" grpId="1" animBg="1"/>
      <p:bldP spid="51" grpId="0"/>
      <p:bldP spid="55" grpId="0" animBg="1"/>
      <p:bldP spid="55" grpId="1" animBg="1"/>
      <p:bldP spid="57" grpId="0"/>
      <p:bldP spid="59" grpId="0" animBg="1"/>
      <p:bldP spid="59" grpId="1" animBg="1"/>
      <p:bldP spid="61" grpId="0"/>
      <p:bldP spid="63" grpId="0" animBg="1"/>
      <p:bldP spid="63" grpId="1" animBg="1"/>
      <p:bldP spid="65" grpId="0"/>
      <p:bldP spid="6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in hexadecimal</a:t>
            </a:r>
            <a:endParaRPr lang="en-CA" dirty="0"/>
          </a:p>
        </p:txBody>
      </p:sp>
      <p:sp>
        <p:nvSpPr>
          <p:cNvPr id="3" name="Content Placeholder 2"/>
          <p:cNvSpPr>
            <a:spLocks noGrp="1"/>
          </p:cNvSpPr>
          <p:nvPr>
            <p:ph idx="1"/>
          </p:nvPr>
        </p:nvSpPr>
        <p:spPr/>
        <p:txBody>
          <a:bodyPr/>
          <a:lstStyle/>
          <a:p>
            <a:r>
              <a:rPr lang="en-US" dirty="0" smtClean="0"/>
              <a:t>In this course,</a:t>
            </a:r>
          </a:p>
          <a:p>
            <a:pPr marL="0" indent="0">
              <a:buNone/>
            </a:pPr>
            <a:r>
              <a:rPr lang="en-US" dirty="0"/>
              <a:t>	</a:t>
            </a:r>
            <a:r>
              <a:rPr lang="en-US" dirty="0" smtClean="0"/>
              <a:t>you will not be required to add two hexadecimal numbers</a:t>
            </a:r>
          </a:p>
          <a:p>
            <a:r>
              <a:rPr lang="en-US" dirty="0" smtClean="0"/>
              <a:t>You must, however, understand that if you have the hexadecimal number</a:t>
            </a:r>
          </a:p>
          <a:p>
            <a:pPr marL="457200" lvl="1" indent="0" algn="ctr">
              <a:buNone/>
            </a:pP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ff3a05</a:t>
            </a:r>
          </a:p>
          <a:p>
            <a:pPr marL="457200" lvl="1" indent="0" algn="ctr">
              <a:buNone/>
            </a:pP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5aff</a:t>
            </a:r>
          </a:p>
          <a:p>
            <a:pPr marL="457200" lvl="1" indent="0" algn="ctr">
              <a:buNone/>
            </a:pP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a5210</a:t>
            </a:r>
            <a:endParaRPr lang="en-US" dirty="0">
              <a:latin typeface="Consolas" panose="020B0609020204030204" pitchFamily="49" charset="0"/>
            </a:endParaRPr>
          </a:p>
          <a:p>
            <a:pPr marL="457200" lvl="1" indent="0" algn="ctr">
              <a:buNone/>
            </a:pPr>
            <a:endParaRPr lang="en-US" dirty="0" smtClean="0">
              <a:latin typeface="Consolas" panose="020B0609020204030204" pitchFamily="49" charset="0"/>
            </a:endParaRPr>
          </a:p>
          <a:p>
            <a:pPr marL="514350" lvl="1" indent="0">
              <a:buNone/>
            </a:pPr>
            <a:endParaRPr lang="en-US" dirty="0" smtClean="0"/>
          </a:p>
        </p:txBody>
      </p:sp>
      <p:sp>
        <p:nvSpPr>
          <p:cNvPr id="4" name="Rectangle 3"/>
          <p:cNvSpPr/>
          <p:nvPr/>
        </p:nvSpPr>
        <p:spPr>
          <a:xfrm>
            <a:off x="2267744" y="3017790"/>
            <a:ext cx="1659429" cy="369332"/>
          </a:xfrm>
          <a:prstGeom prst="rect">
            <a:avLst/>
          </a:prstGeom>
        </p:spPr>
        <p:txBody>
          <a:bodyPr wrap="none">
            <a:spAutoFit/>
          </a:bodyPr>
          <a:lstStyle/>
          <a:p>
            <a:pPr lvl="1" algn="ct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ff3a04</a:t>
            </a:r>
            <a:endParaRPr lang="en-US" dirty="0">
              <a:latin typeface="Consolas" panose="020B0609020204030204" pitchFamily="49" charset="0"/>
            </a:endParaRPr>
          </a:p>
        </p:txBody>
      </p:sp>
      <p:sp>
        <p:nvSpPr>
          <p:cNvPr id="5" name="Rectangle 4"/>
          <p:cNvSpPr/>
          <p:nvPr/>
        </p:nvSpPr>
        <p:spPr>
          <a:xfrm>
            <a:off x="5072810" y="3014204"/>
            <a:ext cx="1659430" cy="369332"/>
          </a:xfrm>
          <a:prstGeom prst="rect">
            <a:avLst/>
          </a:prstGeom>
        </p:spPr>
        <p:txBody>
          <a:bodyPr wrap="none">
            <a:spAutoFit/>
          </a:bodyPr>
          <a:lstStyle/>
          <a:p>
            <a:pPr lvl="1" algn="ct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ff3a06</a:t>
            </a:r>
            <a:endParaRPr lang="en-US" dirty="0">
              <a:latin typeface="Consolas" panose="020B0609020204030204" pitchFamily="49" charset="0"/>
            </a:endParaRPr>
          </a:p>
        </p:txBody>
      </p:sp>
      <p:sp>
        <p:nvSpPr>
          <p:cNvPr id="6" name="Rectangle 5"/>
          <p:cNvSpPr/>
          <p:nvPr/>
        </p:nvSpPr>
        <p:spPr>
          <a:xfrm>
            <a:off x="2394383" y="3360578"/>
            <a:ext cx="1406154" cy="369332"/>
          </a:xfrm>
          <a:prstGeom prst="rect">
            <a:avLst/>
          </a:prstGeom>
        </p:spPr>
        <p:txBody>
          <a:bodyPr wrap="none">
            <a:spAutoFit/>
          </a:bodyPr>
          <a:lstStyle/>
          <a:p>
            <a:pPr lvl="1" algn="ct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5afe</a:t>
            </a:r>
            <a:endParaRPr lang="en-US" dirty="0">
              <a:latin typeface="Consolas" panose="020B0609020204030204" pitchFamily="49" charset="0"/>
            </a:endParaRPr>
          </a:p>
        </p:txBody>
      </p:sp>
      <p:sp>
        <p:nvSpPr>
          <p:cNvPr id="7" name="Rectangle 6"/>
          <p:cNvSpPr/>
          <p:nvPr/>
        </p:nvSpPr>
        <p:spPr>
          <a:xfrm>
            <a:off x="5199449" y="3356992"/>
            <a:ext cx="1406154" cy="369332"/>
          </a:xfrm>
          <a:prstGeom prst="rect">
            <a:avLst/>
          </a:prstGeom>
        </p:spPr>
        <p:txBody>
          <a:bodyPr wrap="none">
            <a:spAutoFit/>
          </a:bodyPr>
          <a:lstStyle/>
          <a:p>
            <a:pPr lvl="1" algn="ct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5b00</a:t>
            </a:r>
            <a:endParaRPr lang="en-US" dirty="0">
              <a:latin typeface="Consolas" panose="020B0609020204030204" pitchFamily="49" charset="0"/>
            </a:endParaRPr>
          </a:p>
        </p:txBody>
      </p:sp>
      <p:sp>
        <p:nvSpPr>
          <p:cNvPr id="8" name="Rectangle 7"/>
          <p:cNvSpPr/>
          <p:nvPr/>
        </p:nvSpPr>
        <p:spPr>
          <a:xfrm>
            <a:off x="2348442" y="3681862"/>
            <a:ext cx="1532792" cy="369332"/>
          </a:xfrm>
          <a:prstGeom prst="rect">
            <a:avLst/>
          </a:prstGeom>
        </p:spPr>
        <p:txBody>
          <a:bodyPr wrap="none">
            <a:spAutoFit/>
          </a:bodyPr>
          <a:lstStyle/>
          <a:p>
            <a:pPr lvl="1" algn="ct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a520f</a:t>
            </a:r>
            <a:endParaRPr lang="en-US" dirty="0">
              <a:latin typeface="Consolas" panose="020B0609020204030204" pitchFamily="49" charset="0"/>
            </a:endParaRPr>
          </a:p>
        </p:txBody>
      </p:sp>
      <p:sp>
        <p:nvSpPr>
          <p:cNvPr id="9" name="Rectangle 8"/>
          <p:cNvSpPr/>
          <p:nvPr/>
        </p:nvSpPr>
        <p:spPr>
          <a:xfrm>
            <a:off x="5153508" y="3678276"/>
            <a:ext cx="1532792" cy="369332"/>
          </a:xfrm>
          <a:prstGeom prst="rect">
            <a:avLst/>
          </a:prstGeom>
        </p:spPr>
        <p:txBody>
          <a:bodyPr wrap="none">
            <a:spAutoFit/>
          </a:bodyPr>
          <a:lstStyle/>
          <a:p>
            <a:pPr lvl="1" algn="ctr"/>
            <a:r>
              <a:rPr lang="en-US" dirty="0" smtClean="0">
                <a:solidFill>
                  <a:schemeClr val="tx1">
                    <a:lumMod val="50000"/>
                    <a:lumOff val="50000"/>
                  </a:schemeClr>
                </a:solidFill>
                <a:latin typeface="Consolas" panose="020B0609020204030204" pitchFamily="49" charset="0"/>
              </a:rPr>
              <a:t>0x</a:t>
            </a:r>
            <a:r>
              <a:rPr lang="en-US" dirty="0" smtClean="0">
                <a:latin typeface="Consolas" panose="020B0609020204030204" pitchFamily="49" charset="0"/>
              </a:rPr>
              <a:t>a5211</a:t>
            </a:r>
            <a:endParaRPr lang="en-US" dirty="0">
              <a:latin typeface="Consolas" panose="020B0609020204030204" pitchFamily="49"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083630"/>
      </p:ext>
    </p:extLst>
  </p:cSld>
  <p:clrMapOvr>
    <a:masterClrMapping/>
  </p:clrMapOvr>
  <mc:AlternateContent xmlns:mc="http://schemas.openxmlformats.org/markup-compatibility/2006" xmlns:p14="http://schemas.microsoft.com/office/powerpoint/2010/main">
    <mc:Choice Requires="p14">
      <p:transition spd="slow" p14:dur="2000" advTm="79006"/>
    </mc:Choice>
    <mc:Fallback xmlns="">
      <p:transition spd="slow" advTm="7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scope of this course</a:t>
            </a:r>
            <a:endParaRPr lang="en-CA" dirty="0"/>
          </a:p>
        </p:txBody>
      </p:sp>
      <p:sp>
        <p:nvSpPr>
          <p:cNvPr id="3" name="Content Placeholder 2"/>
          <p:cNvSpPr>
            <a:spLocks noGrp="1"/>
          </p:cNvSpPr>
          <p:nvPr>
            <p:ph idx="1"/>
          </p:nvPr>
        </p:nvSpPr>
        <p:spPr/>
        <p:txBody>
          <a:bodyPr/>
          <a:lstStyle/>
          <a:p>
            <a:r>
              <a:rPr lang="en-US" dirty="0" smtClean="0"/>
              <a:t>Now, you could create addition and multiplication tables for both binary and hexadecimal numbers</a:t>
            </a:r>
          </a:p>
          <a:p>
            <a:pPr lvl="1"/>
            <a:r>
              <a:rPr lang="en-US" dirty="0" smtClean="0"/>
              <a:t>You could define binary and hexadecimal multiplication and division</a:t>
            </a:r>
          </a:p>
          <a:p>
            <a:pPr lvl="1"/>
            <a:r>
              <a:rPr lang="en-US" dirty="0" smtClean="0"/>
              <a:t>You could do everything you do with decimal numbers in binary or in hexadecimal</a:t>
            </a:r>
          </a:p>
          <a:p>
            <a:r>
              <a:rPr lang="en-US" dirty="0" smtClean="0"/>
              <a:t>However, you don’t care for this course</a:t>
            </a:r>
          </a:p>
          <a:p>
            <a:pPr lvl="1"/>
            <a:r>
              <a:rPr lang="en-US" dirty="0" smtClean="0"/>
              <a:t>What is covered here is all you will really need:</a:t>
            </a:r>
          </a:p>
          <a:p>
            <a:pPr lvl="2"/>
            <a:r>
              <a:rPr lang="en-US" dirty="0" smtClean="0"/>
              <a:t>Converting between binary and decimal</a:t>
            </a:r>
          </a:p>
          <a:p>
            <a:pPr lvl="2"/>
            <a:r>
              <a:rPr lang="en-US" dirty="0" smtClean="0"/>
              <a:t>Adding two binary numbers</a:t>
            </a:r>
          </a:p>
          <a:p>
            <a:pPr lvl="2"/>
            <a:r>
              <a:rPr lang="en-US" dirty="0" smtClean="0"/>
              <a:t>Converting between binary and hexadecimal</a:t>
            </a:r>
          </a:p>
          <a:p>
            <a:pPr lvl="2"/>
            <a:r>
              <a:rPr lang="en-US" dirty="0" smtClean="0"/>
              <a:t>Understanding the relative order of both binary and hexadecimal numbers</a:t>
            </a:r>
          </a:p>
          <a:p>
            <a:pPr lvl="2"/>
            <a:endParaRPr lang="en-US" dirty="0" smtClean="0"/>
          </a:p>
          <a:p>
            <a:pPr lvl="2"/>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9158753"/>
      </p:ext>
    </p:extLst>
  </p:cSld>
  <p:clrMapOvr>
    <a:masterClrMapping/>
  </p:clrMapOvr>
  <mc:AlternateContent xmlns:mc="http://schemas.openxmlformats.org/markup-compatibility/2006" xmlns:p14="http://schemas.microsoft.com/office/powerpoint/2010/main">
    <mc:Choice Requires="p14">
      <p:transition spd="slow" p14:dur="2000" advTm="79116"/>
    </mc:Choice>
    <mc:Fallback xmlns="">
      <p:transition spd="slow" advTm="79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main memory?</a:t>
            </a:r>
            <a:endParaRPr lang="en-CA" dirty="0"/>
          </a:p>
        </p:txBody>
      </p:sp>
      <p:sp>
        <p:nvSpPr>
          <p:cNvPr id="3" name="Content Placeholder 2"/>
          <p:cNvSpPr>
            <a:spLocks noGrp="1"/>
          </p:cNvSpPr>
          <p:nvPr>
            <p:ph idx="1"/>
          </p:nvPr>
        </p:nvSpPr>
        <p:spPr/>
        <p:txBody>
          <a:bodyPr/>
          <a:lstStyle/>
          <a:p>
            <a:r>
              <a:rPr lang="en-US" dirty="0" smtClean="0"/>
              <a:t>Main memory is generally volatile memory where any memory location can be accessed as quickly as any other</a:t>
            </a:r>
          </a:p>
          <a:p>
            <a:pPr lvl="1"/>
            <a:r>
              <a:rPr lang="en-US" dirty="0" smtClean="0"/>
              <a:t>Such memory is called </a:t>
            </a:r>
            <a:r>
              <a:rPr lang="en-US" i="1" dirty="0" smtClean="0"/>
              <a:t>random access</a:t>
            </a:r>
            <a:endParaRPr lang="en-US" dirty="0" smtClean="0"/>
          </a:p>
          <a:p>
            <a:pPr lvl="1"/>
            <a:endParaRPr lang="en-US" dirty="0"/>
          </a:p>
          <a:p>
            <a:pPr lvl="1"/>
            <a:endParaRPr lang="en-US" dirty="0"/>
          </a:p>
          <a:p>
            <a:r>
              <a:rPr lang="en-US" dirty="0" smtClean="0"/>
              <a:t>Main memory consists of billions of bits</a:t>
            </a:r>
          </a:p>
          <a:p>
            <a:pPr lvl="1"/>
            <a:r>
              <a:rPr lang="en-US" dirty="0" smtClean="0"/>
              <a:t>The smallest grouping of bits is a byte consisting of 8 bits</a:t>
            </a:r>
          </a:p>
          <a:p>
            <a:pPr lvl="2"/>
            <a:r>
              <a:rPr lang="en-US" dirty="0" smtClean="0"/>
              <a:t>All of main memory is divided into bytes</a:t>
            </a:r>
          </a:p>
          <a:p>
            <a:pPr lvl="2"/>
            <a:endParaRPr lang="en-US" dirty="0"/>
          </a:p>
          <a:p>
            <a:pPr lvl="1"/>
            <a:r>
              <a:rPr lang="en-US" dirty="0" smtClean="0"/>
              <a:t>A computer with 4 </a:t>
            </a:r>
            <a:r>
              <a:rPr lang="en-US" dirty="0" err="1" smtClean="0"/>
              <a:t>GiB</a:t>
            </a:r>
            <a:r>
              <a:rPr lang="en-US" dirty="0" smtClean="0"/>
              <a:t> of main memory</a:t>
            </a:r>
          </a:p>
          <a:p>
            <a:pPr marL="457200" lvl="1" indent="0">
              <a:buNone/>
            </a:pPr>
            <a:r>
              <a:rPr lang="en-US" dirty="0"/>
              <a:t>	</a:t>
            </a:r>
            <a:r>
              <a:rPr lang="en-US" dirty="0" smtClean="0"/>
              <a:t>actually </a:t>
            </a:r>
            <a:r>
              <a:rPr lang="en-US" dirty="0"/>
              <a:t>has </a:t>
            </a:r>
            <a:r>
              <a:rPr lang="en-US" dirty="0" smtClean="0"/>
              <a:t>4 294 967 296 bytes</a:t>
            </a:r>
          </a:p>
          <a:p>
            <a:pPr lvl="2"/>
            <a:r>
              <a:rPr lang="en-US" dirty="0"/>
              <a:t>This translates into </a:t>
            </a:r>
            <a:r>
              <a:rPr lang="en-US" dirty="0" smtClean="0"/>
              <a:t>34 359 738 368 bits</a:t>
            </a:r>
            <a:endParaRPr lang="en-CA" dirty="0" smtClean="0"/>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124576"/>
    </mc:Choice>
    <mc:Fallback xmlns="">
      <p:transition spd="slow" advTm="1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a:xfrm>
            <a:off x="457200" y="1600200"/>
            <a:ext cx="8686800" cy="4525963"/>
          </a:xfrm>
        </p:spPr>
        <p:txBody>
          <a:bodyPr/>
          <a:lstStyle/>
          <a:p>
            <a:r>
              <a:rPr lang="en-CA" dirty="0" smtClean="0"/>
              <a:t>Following this lesson, you now</a:t>
            </a:r>
            <a:endParaRPr lang="en-CA" dirty="0"/>
          </a:p>
          <a:p>
            <a:pPr lvl="1"/>
            <a:r>
              <a:rPr lang="en-CA" dirty="0" smtClean="0"/>
              <a:t>Understand that computer use binary numbers</a:t>
            </a:r>
          </a:p>
          <a:p>
            <a:pPr lvl="1"/>
            <a:r>
              <a:rPr lang="en-CA" dirty="0" smtClean="0"/>
              <a:t>Know that the digits </a:t>
            </a:r>
            <a:r>
              <a:rPr lang="en-CA" dirty="0" smtClean="0">
                <a:latin typeface="Consolas" panose="020B0609020204030204" pitchFamily="49" charset="0"/>
                <a:cs typeface="Consolas" panose="020B0609020204030204" pitchFamily="49" charset="0"/>
              </a:rPr>
              <a:t>0</a:t>
            </a:r>
            <a:r>
              <a:rPr lang="en-CA" dirty="0" smtClean="0"/>
              <a:t> and </a:t>
            </a:r>
            <a:r>
              <a:rPr lang="en-CA" dirty="0" smtClean="0">
                <a:latin typeface="Consolas" panose="020B0609020204030204" pitchFamily="49" charset="0"/>
                <a:cs typeface="Consolas" panose="020B0609020204030204" pitchFamily="49" charset="0"/>
              </a:rPr>
              <a:t>1</a:t>
            </a:r>
            <a:r>
              <a:rPr lang="en-CA" dirty="0" smtClean="0"/>
              <a:t> are called bits</a:t>
            </a:r>
          </a:p>
          <a:p>
            <a:pPr lvl="2"/>
            <a:r>
              <a:rPr lang="en-CA" dirty="0" smtClean="0"/>
              <a:t>Binary numbers are prefixed by </a:t>
            </a:r>
            <a:r>
              <a:rPr lang="en-CA" dirty="0" smtClean="0">
                <a:latin typeface="Consolas" panose="020B0609020204030204" pitchFamily="49" charset="0"/>
                <a:cs typeface="Consolas" panose="020B0609020204030204" pitchFamily="49" charset="0"/>
              </a:rPr>
              <a:t>"0b"</a:t>
            </a:r>
            <a:endParaRPr lang="en-CA" dirty="0">
              <a:latin typeface="Consolas" panose="020B0609020204030204" pitchFamily="49" charset="0"/>
              <a:cs typeface="Consolas" panose="020B0609020204030204" pitchFamily="49" charset="0"/>
            </a:endParaRPr>
          </a:p>
          <a:p>
            <a:pPr lvl="1"/>
            <a:r>
              <a:rPr lang="en-CA" dirty="0" smtClean="0"/>
              <a:t>See that binary addition mirrors decimal addition</a:t>
            </a:r>
          </a:p>
          <a:p>
            <a:pPr lvl="1"/>
            <a:r>
              <a:rPr lang="en-US" dirty="0" smtClean="0"/>
              <a:t>You know that the hexadecimal digits are </a:t>
            </a:r>
            <a:r>
              <a:rPr lang="en-CA" dirty="0" smtClean="0">
                <a:latin typeface="Consolas" panose="020B0609020204030204" pitchFamily="49" charset="0"/>
                <a:cs typeface="Consolas" panose="020B0609020204030204" pitchFamily="49" charset="0"/>
              </a:rPr>
              <a:t>0</a:t>
            </a:r>
            <a:r>
              <a:rPr lang="en-US" dirty="0" smtClean="0"/>
              <a:t> through </a:t>
            </a:r>
            <a:r>
              <a:rPr lang="en-CA" dirty="0" smtClean="0">
                <a:latin typeface="Consolas" panose="020B0609020204030204" pitchFamily="49" charset="0"/>
                <a:cs typeface="Consolas" panose="020B0609020204030204" pitchFamily="49" charset="0"/>
              </a:rPr>
              <a:t>9</a:t>
            </a:r>
            <a:r>
              <a:rPr lang="en-US" dirty="0" smtClean="0"/>
              <a:t> and </a:t>
            </a:r>
            <a:r>
              <a:rPr lang="en-CA" dirty="0" smtClean="0">
                <a:latin typeface="Consolas" panose="020B0609020204030204" pitchFamily="49" charset="0"/>
                <a:cs typeface="Consolas" panose="020B0609020204030204" pitchFamily="49" charset="0"/>
              </a:rPr>
              <a:t>a b c d e f</a:t>
            </a:r>
            <a:endParaRPr lang="en-CA" dirty="0"/>
          </a:p>
          <a:p>
            <a:pPr lvl="1"/>
            <a:r>
              <a:rPr lang="en-CA" dirty="0" smtClean="0"/>
              <a:t>Understand that binary numbers are verbose</a:t>
            </a:r>
          </a:p>
          <a:p>
            <a:pPr marL="457200" lvl="1" indent="0">
              <a:buNone/>
            </a:pPr>
            <a:r>
              <a:rPr lang="en-CA" dirty="0" smtClean="0"/>
              <a:t>     and hexadecimal representations are more compact</a:t>
            </a:r>
          </a:p>
          <a:p>
            <a:pPr lvl="2"/>
            <a:r>
              <a:rPr lang="en-CA" dirty="0" smtClean="0">
                <a:solidFill>
                  <a:prstClr val="black"/>
                </a:solidFill>
              </a:rPr>
              <a:t>Hexadecimal numbers </a:t>
            </a:r>
            <a:r>
              <a:rPr lang="en-CA" dirty="0">
                <a:solidFill>
                  <a:prstClr val="black"/>
                </a:solidFill>
              </a:rPr>
              <a:t>are prefixed by </a:t>
            </a:r>
            <a:r>
              <a:rPr lang="en-CA" dirty="0">
                <a:solidFill>
                  <a:prstClr val="black"/>
                </a:solidFill>
                <a:latin typeface="Consolas" panose="020B0609020204030204" pitchFamily="49" charset="0"/>
                <a:cs typeface="Consolas" panose="020B0609020204030204" pitchFamily="49" charset="0"/>
              </a:rPr>
              <a:t>"</a:t>
            </a:r>
            <a:r>
              <a:rPr lang="en-CA" dirty="0" smtClean="0">
                <a:solidFill>
                  <a:prstClr val="black"/>
                </a:solidFill>
                <a:latin typeface="Consolas" panose="020B0609020204030204" pitchFamily="49" charset="0"/>
                <a:cs typeface="Consolas" panose="020B0609020204030204" pitchFamily="49" charset="0"/>
              </a:rPr>
              <a:t>0x"</a:t>
            </a:r>
            <a:endParaRPr lang="en-CA" dirty="0">
              <a:solidFill>
                <a:prstClr val="black"/>
              </a:solidFill>
              <a:latin typeface="Consolas" panose="020B0609020204030204" pitchFamily="49" charset="0"/>
              <a:cs typeface="Consolas" panose="020B0609020204030204" pitchFamily="49" charset="0"/>
            </a:endParaRPr>
          </a:p>
          <a:p>
            <a:pPr lvl="1"/>
            <a:r>
              <a:rPr lang="en-CA" dirty="0" smtClean="0"/>
              <a:t>Know how to translate between binary and hexadecimal and back</a:t>
            </a:r>
          </a:p>
          <a:p>
            <a:pPr lvl="2"/>
            <a:r>
              <a:rPr lang="en-CA" dirty="0" smtClean="0"/>
              <a:t>You don’t care what decimal value a hexadecimal number is…</a:t>
            </a:r>
            <a:endParaRPr lang="en-CA" dirty="0"/>
          </a:p>
          <a:p>
            <a:pPr lvl="1"/>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71570"/>
    </mc:Choice>
    <mc:Fallback xmlns="">
      <p:transition spd="slow" advTm="7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https://</a:t>
            </a:r>
            <a:r>
              <a:rPr lang="en-CA" sz="1800" dirty="0" smtClean="0"/>
              <a:t>en.wikipedia.org/wiki/Binary_number</a:t>
            </a:r>
          </a:p>
          <a:p>
            <a:pPr marL="0" indent="0">
              <a:buNone/>
            </a:pPr>
            <a:r>
              <a:rPr lang="en-CA" sz="1800" dirty="0"/>
              <a:t>	https://</a:t>
            </a:r>
            <a:r>
              <a:rPr lang="en-CA" sz="1800" dirty="0" smtClean="0"/>
              <a:t>en.wikipedia.org/wiki/Hexadecimal </a:t>
            </a:r>
          </a:p>
          <a:p>
            <a:pPr marL="0" indent="0">
              <a:buNone/>
            </a:pPr>
            <a:r>
              <a:rPr lang="en-CA" sz="1800" dirty="0" smtClean="0"/>
              <a:t>	https</a:t>
            </a:r>
            <a:r>
              <a:rPr lang="en-CA" sz="1800" dirty="0"/>
              <a:t>://</a:t>
            </a:r>
            <a:r>
              <a:rPr lang="en-CA" sz="1800" dirty="0" smtClean="0"/>
              <a:t>simple.wikipedia.org/wiki/Hexadecimal_numeral_system</a:t>
            </a:r>
            <a:r>
              <a:rPr lang="en-CA" sz="1800" dirty="0"/>
              <a:t> </a:t>
            </a:r>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a:t>
            </a:r>
            <a:r>
              <a:rPr lang="en-CA" dirty="0" err="1" smtClean="0">
                <a:latin typeface="Consolas" panose="020B0609020204030204" pitchFamily="49" charset="0"/>
              </a:rPr>
              <a:t>int</a:t>
            </a:r>
            <a:r>
              <a:rPr lang="en-CA" dirty="0" smtClean="0"/>
              <a:t>?</a:t>
            </a:r>
            <a:endParaRPr lang="en-CA" dirty="0"/>
          </a:p>
        </p:txBody>
      </p:sp>
      <p:sp>
        <p:nvSpPr>
          <p:cNvPr id="3" name="Content Placeholder 2"/>
          <p:cNvSpPr>
            <a:spLocks noGrp="1"/>
          </p:cNvSpPr>
          <p:nvPr>
            <p:ph idx="1"/>
          </p:nvPr>
        </p:nvSpPr>
        <p:spPr/>
        <p:txBody>
          <a:bodyPr/>
          <a:lstStyle/>
          <a:p>
            <a:r>
              <a:rPr lang="en-CA" dirty="0" smtClean="0"/>
              <a:t>Up to now, we have been using the integer date type </a:t>
            </a:r>
            <a:r>
              <a:rPr lang="en-CA" dirty="0" err="1" smtClean="0">
                <a:latin typeface="Consolas" panose="020B0609020204030204" pitchFamily="49" charset="0"/>
              </a:rPr>
              <a:t>int</a:t>
            </a:r>
            <a:endParaRPr lang="en-CA" dirty="0" smtClean="0">
              <a:latin typeface="Consolas" panose="020B0609020204030204" pitchFamily="49" charset="0"/>
            </a:endParaRPr>
          </a:p>
          <a:p>
            <a:pPr lvl="1"/>
            <a:r>
              <a:rPr lang="en-US" dirty="0" smtClean="0"/>
              <a:t>Question: how is this stored on the computer?</a:t>
            </a:r>
          </a:p>
          <a:p>
            <a:pPr lvl="1"/>
            <a:endParaRPr lang="en-US" dirty="0"/>
          </a:p>
          <a:p>
            <a:r>
              <a:rPr lang="en-US" dirty="0"/>
              <a:t>Answer:</a:t>
            </a:r>
          </a:p>
          <a:p>
            <a:pPr lvl="1"/>
            <a:r>
              <a:rPr lang="en-US" dirty="0"/>
              <a:t>Every local variable or parameter of type </a:t>
            </a:r>
            <a:r>
              <a:rPr lang="en-US" dirty="0" err="1">
                <a:latin typeface="Consolas" panose="020B0609020204030204" pitchFamily="49" charset="0"/>
              </a:rPr>
              <a:t>int</a:t>
            </a:r>
            <a:r>
              <a:rPr lang="en-US" dirty="0"/>
              <a:t> occupies 32 bits</a:t>
            </a:r>
          </a:p>
          <a:p>
            <a:pPr lvl="1"/>
            <a:r>
              <a:rPr lang="en-US" dirty="0"/>
              <a:t>The compiler decides where the 32 bits will be in main memory</a:t>
            </a:r>
          </a:p>
          <a:p>
            <a:pPr lvl="1"/>
            <a:endParaRPr lang="en-US" dirty="0"/>
          </a:p>
          <a:p>
            <a:r>
              <a:rPr lang="en-US" dirty="0" smtClean="0"/>
              <a:t>Recall that when stored in binary,</a:t>
            </a:r>
          </a:p>
          <a:p>
            <a:pPr marL="0" indent="0">
              <a:buNone/>
            </a:pPr>
            <a:r>
              <a:rPr lang="en-US" dirty="0"/>
              <a:t>	</a:t>
            </a:r>
            <a:r>
              <a:rPr lang="en-US" dirty="0" smtClean="0"/>
              <a:t>a number is represented by a sequence of 0s and 1s</a:t>
            </a:r>
          </a:p>
          <a:p>
            <a:pPr lvl="1"/>
            <a:r>
              <a:rPr lang="en-US" dirty="0" smtClean="0"/>
              <a:t>Allocate four bytes for any local variable or parameter declared to be of type </a:t>
            </a:r>
            <a:r>
              <a:rPr lang="en-US" dirty="0" err="1" smtClean="0"/>
              <a:t>int</a:t>
            </a:r>
            <a:r>
              <a:rPr lang="en-US" dirty="0" smtClean="0"/>
              <a:t>, and then interpret those bits</a:t>
            </a:r>
            <a:endParaRPr lang="en-CA" dirty="0" smtClean="0"/>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15739787"/>
      </p:ext>
    </p:extLst>
  </p:cSld>
  <p:clrMapOvr>
    <a:masterClrMapping/>
  </p:clrMapOvr>
  <mc:AlternateContent xmlns:mc="http://schemas.openxmlformats.org/markup-compatibility/2006" xmlns:p14="http://schemas.microsoft.com/office/powerpoint/2010/main">
    <mc:Choice Requires="p14">
      <p:transition spd="slow" p14:dur="2000" advTm="124576"/>
    </mc:Choice>
    <mc:Fallback xmlns="">
      <p:transition spd="slow" advTm="12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is an </a:t>
            </a:r>
            <a:r>
              <a:rPr lang="en-CA" dirty="0" smtClean="0"/>
              <a:t>integer stored?</a:t>
            </a:r>
            <a:endParaRPr lang="en-CA" dirty="0"/>
          </a:p>
        </p:txBody>
      </p:sp>
      <p:sp>
        <p:nvSpPr>
          <p:cNvPr id="3" name="Content Placeholder 2"/>
          <p:cNvSpPr>
            <a:spLocks noGrp="1"/>
          </p:cNvSpPr>
          <p:nvPr>
            <p:ph idx="1"/>
          </p:nvPr>
        </p:nvSpPr>
        <p:spPr/>
        <p:txBody>
          <a:bodyPr/>
          <a:lstStyle/>
          <a:p>
            <a:r>
              <a:rPr lang="en-US" dirty="0" smtClean="0"/>
              <a:t>With 32 bits,</a:t>
            </a:r>
          </a:p>
          <a:p>
            <a:pPr marL="0" indent="0">
              <a:buNone/>
            </a:pPr>
            <a:r>
              <a:rPr lang="en-US" dirty="0"/>
              <a:t>	</a:t>
            </a:r>
            <a:r>
              <a:rPr lang="en-US" dirty="0" smtClean="0"/>
              <a:t>we could store 32 coefficients of a binary number:</a:t>
            </a:r>
          </a:p>
          <a:p>
            <a:pPr marL="0" indent="0" algn="ctr">
              <a:buNone/>
            </a:pP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31</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30</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29</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28</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27</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26</a:t>
            </a:r>
            <a:r>
              <a:rPr lang="en-US" i="1" dirty="0" smtClean="0">
                <a:latin typeface="Times New Roman" panose="02020603050405020304" pitchFamily="18" charset="0"/>
                <a:cs typeface="Times New Roman" panose="02020603050405020304" pitchFamily="18" charset="0"/>
              </a:rPr>
              <a:t> … b</a:t>
            </a:r>
            <a:r>
              <a:rPr lang="en-US" baseline="-25000" dirty="0" smtClean="0">
                <a:latin typeface="Times New Roman" panose="02020603050405020304" pitchFamily="18" charset="0"/>
                <a:cs typeface="Times New Roman" panose="02020603050405020304" pitchFamily="18" charset="0"/>
              </a:rPr>
              <a:t>3</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2</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1</a:t>
            </a:r>
            <a:r>
              <a:rPr lang="en-US" i="1" dirty="0" smtClean="0">
                <a:latin typeface="Times New Roman" panose="02020603050405020304" pitchFamily="18" charset="0"/>
                <a:cs typeface="Times New Roman" panose="02020603050405020304" pitchFamily="18" charset="0"/>
              </a:rPr>
              <a:t>b</a:t>
            </a:r>
            <a:r>
              <a:rPr lang="en-US" baseline="-25000" dirty="0" smtClean="0">
                <a:latin typeface="Times New Roman" panose="020206030504050203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a:p>
            <a:endParaRPr lang="en-US" dirty="0" smtClean="0"/>
          </a:p>
          <a:p>
            <a:r>
              <a:rPr lang="en-US" dirty="0" smtClean="0"/>
              <a:t>The bit labeled </a:t>
            </a:r>
            <a:r>
              <a:rPr lang="en-US" i="1" dirty="0" err="1" smtClean="0"/>
              <a:t>b</a:t>
            </a:r>
            <a:r>
              <a:rPr lang="en-US" i="1" baseline="-25000" dirty="0" err="1" smtClean="0"/>
              <a:t>k</a:t>
            </a:r>
            <a:r>
              <a:rPr lang="en-US" i="1" dirty="0" smtClean="0"/>
              <a:t> </a:t>
            </a:r>
            <a:r>
              <a:rPr lang="en-US" dirty="0" smtClean="0"/>
              <a:t>is the coefficient of 2</a:t>
            </a:r>
            <a:r>
              <a:rPr lang="en-US" i="1" baseline="30000" dirty="0" smtClean="0"/>
              <a:t>k</a:t>
            </a:r>
          </a:p>
          <a:p>
            <a:pPr lvl="1"/>
            <a:r>
              <a:rPr lang="en-US" dirty="0" smtClean="0"/>
              <a:t>This is why we always start with the </a:t>
            </a:r>
            <a:r>
              <a:rPr lang="en-US" dirty="0" err="1" smtClean="0"/>
              <a:t>zeroeth</a:t>
            </a:r>
            <a:r>
              <a:rPr lang="en-US" dirty="0" smtClean="0"/>
              <a:t> bit on the right</a:t>
            </a:r>
          </a:p>
          <a:p>
            <a:pPr lvl="1"/>
            <a:r>
              <a:rPr lang="en-US" dirty="0" smtClean="0"/>
              <a:t>If necessary, bits beyond the most significant 1 are zero</a:t>
            </a:r>
          </a:p>
          <a:p>
            <a:pPr lvl="1"/>
            <a:endParaRPr lang="en-US" dirty="0"/>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7160691"/>
      </p:ext>
    </p:extLst>
  </p:cSld>
  <p:clrMapOvr>
    <a:masterClrMapping/>
  </p:clrMapOvr>
  <mc:AlternateContent xmlns:mc="http://schemas.openxmlformats.org/markup-compatibility/2006" xmlns:p14="http://schemas.microsoft.com/office/powerpoint/2010/main">
    <mc:Choice Requires="p14">
      <p:transition spd="slow" p14:dur="2000" advTm="160077"/>
    </mc:Choice>
    <mc:Fallback xmlns="">
      <p:transition spd="slow" advTm="16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is an </a:t>
            </a:r>
            <a:r>
              <a:rPr lang="en-CA" dirty="0" smtClean="0"/>
              <a:t>integer stored?</a:t>
            </a:r>
            <a:endParaRPr lang="en-CA" dirty="0"/>
          </a:p>
        </p:txBody>
      </p:sp>
      <p:sp>
        <p:nvSpPr>
          <p:cNvPr id="3" name="Content Placeholder 2"/>
          <p:cNvSpPr>
            <a:spLocks noGrp="1"/>
          </p:cNvSpPr>
          <p:nvPr>
            <p:ph idx="1"/>
          </p:nvPr>
        </p:nvSpPr>
        <p:spPr/>
        <p:txBody>
          <a:bodyPr/>
          <a:lstStyle/>
          <a:p>
            <a:r>
              <a:rPr lang="en-US" dirty="0" smtClean="0"/>
              <a:t>For example, in this program, the local variable </a:t>
            </a:r>
            <a:r>
              <a:rPr lang="en-US" dirty="0" smtClean="0">
                <a:latin typeface="Consolas" panose="020B0609020204030204" pitchFamily="49" charset="0"/>
              </a:rPr>
              <a:t>m</a:t>
            </a:r>
            <a:r>
              <a:rPr lang="en-US" dirty="0" smtClean="0"/>
              <a:t> is stored as</a:t>
            </a:r>
          </a:p>
          <a:p>
            <a:pPr marL="0" indent="0" algn="ctr">
              <a:buNone/>
            </a:pPr>
            <a:r>
              <a:rPr lang="en-US" dirty="0" smtClean="0">
                <a:latin typeface="Consolas" panose="020B0609020204030204" pitchFamily="49" charset="0"/>
              </a:rPr>
              <a:t>00000000000000000000000000000101</a:t>
            </a:r>
          </a:p>
          <a:p>
            <a:pPr marL="800100" lvl="2" indent="0" algn="l">
              <a:buNone/>
            </a:pPr>
            <a:r>
              <a:rPr lang="en-US" dirty="0" smtClean="0">
                <a:latin typeface="Consolas" panose="020B0609020204030204" pitchFamily="49" charset="0"/>
              </a:rPr>
              <a:t>#include &lt;</a:t>
            </a:r>
            <a:r>
              <a:rPr lang="en-US" dirty="0" err="1" smtClean="0">
                <a:latin typeface="Consolas" panose="020B0609020204030204" pitchFamily="49" charset="0"/>
              </a:rPr>
              <a:t>iostream</a:t>
            </a:r>
            <a:r>
              <a:rPr lang="en-US" dirty="0" smtClean="0">
                <a:latin typeface="Consolas" panose="020B0609020204030204" pitchFamily="49" charset="0"/>
              </a:rPr>
              <a:t>&gt;</a:t>
            </a:r>
          </a:p>
          <a:p>
            <a:pPr marL="800100" lvl="2" indent="0" algn="l">
              <a:buNone/>
            </a:pPr>
            <a:endParaRPr lang="en-US" dirty="0">
              <a:latin typeface="Consolas" panose="020B0609020204030204" pitchFamily="49" charset="0"/>
            </a:endParaRPr>
          </a:p>
          <a:p>
            <a:pPr marL="800100" lvl="2" indent="0" algn="l">
              <a:buNone/>
            </a:pPr>
            <a:r>
              <a:rPr lang="en-US" dirty="0" err="1" smtClean="0">
                <a:latin typeface="Consolas" panose="020B0609020204030204" pitchFamily="49" charset="0"/>
              </a:rPr>
              <a:t>int</a:t>
            </a:r>
            <a:r>
              <a:rPr lang="en-US" dirty="0" smtClean="0">
                <a:latin typeface="Consolas" panose="020B0609020204030204" pitchFamily="49" charset="0"/>
              </a:rPr>
              <a:t> main();</a:t>
            </a:r>
          </a:p>
          <a:p>
            <a:pPr marL="800100" lvl="2" indent="0" algn="l">
              <a:buNone/>
            </a:pPr>
            <a:endParaRPr lang="en-US" dirty="0">
              <a:latin typeface="Consolas" panose="020B0609020204030204" pitchFamily="49" charset="0"/>
            </a:endParaRPr>
          </a:p>
          <a:p>
            <a:pPr marL="800100" lvl="2" indent="0" algn="l">
              <a:buNone/>
            </a:pPr>
            <a:r>
              <a:rPr lang="en-US" dirty="0" err="1" smtClean="0">
                <a:latin typeface="Consolas" panose="020B0609020204030204" pitchFamily="49" charset="0"/>
              </a:rPr>
              <a:t>int</a:t>
            </a:r>
            <a:r>
              <a:rPr lang="en-US" dirty="0" smtClean="0">
                <a:latin typeface="Consolas" panose="020B0609020204030204" pitchFamily="49" charset="0"/>
              </a:rPr>
              <a:t> main() {</a:t>
            </a:r>
          </a:p>
          <a:p>
            <a:pPr marL="800100" lvl="2" indent="0" algn="l">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m{5};</a:t>
            </a:r>
          </a:p>
          <a:p>
            <a:pPr marL="800100" lvl="2" indent="0" algn="l">
              <a:buNone/>
            </a:pP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m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800100" lvl="2" indent="0" algn="l">
              <a:buNone/>
            </a:pPr>
            <a:endParaRPr lang="en-US" dirty="0">
              <a:latin typeface="Consolas" panose="020B0609020204030204" pitchFamily="49" charset="0"/>
            </a:endParaRPr>
          </a:p>
          <a:p>
            <a:pPr marL="800100" lvl="2" indent="0" algn="l">
              <a:buNone/>
            </a:pPr>
            <a:r>
              <a:rPr lang="en-US" dirty="0" smtClean="0">
                <a:latin typeface="Consolas" panose="020B0609020204030204" pitchFamily="49" charset="0"/>
              </a:rPr>
              <a:t>    return 0;</a:t>
            </a:r>
          </a:p>
          <a:p>
            <a:pPr marL="800100" lvl="2" indent="0" algn="l">
              <a:buNone/>
            </a:pPr>
            <a:r>
              <a:rPr lang="en-US" dirty="0" smtClean="0">
                <a:latin typeface="Consolas" panose="020B0609020204030204" pitchFamily="49" charset="0"/>
              </a:rPr>
              <a:t>}</a:t>
            </a:r>
          </a:p>
          <a:p>
            <a:pPr lvl="0"/>
            <a:endParaRPr lang="en-US" dirty="0" smtClean="0">
              <a:solidFill>
                <a:prstClr val="black"/>
              </a:solidFill>
            </a:endParaRPr>
          </a:p>
          <a:p>
            <a:pPr lvl="1"/>
            <a:r>
              <a:rPr lang="en-US" dirty="0" smtClean="0">
                <a:solidFill>
                  <a:prstClr val="black"/>
                </a:solidFill>
              </a:rPr>
              <a:t>When printed, the 32 bits are interpreted as an integer</a:t>
            </a:r>
            <a:endParaRPr lang="en-US" dirty="0">
              <a:latin typeface="Consolas" panose="020B0609020204030204" pitchFamily="49" charset="0"/>
            </a:endParaRPr>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417748"/>
      </p:ext>
    </p:extLst>
  </p:cSld>
  <p:clrMapOvr>
    <a:masterClrMapping/>
  </p:clrMapOvr>
  <mc:AlternateContent xmlns:mc="http://schemas.openxmlformats.org/markup-compatibility/2006" xmlns:p14="http://schemas.microsoft.com/office/powerpoint/2010/main">
    <mc:Choice Requires="p14">
      <p:transition spd="slow" p14:dur="2000" advTm="160077"/>
    </mc:Choice>
    <mc:Fallback xmlns="">
      <p:transition spd="slow" advTm="16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is an </a:t>
            </a:r>
            <a:r>
              <a:rPr lang="en-CA" dirty="0" smtClean="0"/>
              <a:t>integer stored?</a:t>
            </a:r>
            <a:endParaRPr lang="en-CA" dirty="0"/>
          </a:p>
        </p:txBody>
      </p:sp>
      <p:sp>
        <p:nvSpPr>
          <p:cNvPr id="3" name="Content Placeholder 2"/>
          <p:cNvSpPr>
            <a:spLocks noGrp="1"/>
          </p:cNvSpPr>
          <p:nvPr>
            <p:ph idx="1"/>
          </p:nvPr>
        </p:nvSpPr>
        <p:spPr/>
        <p:txBody>
          <a:bodyPr/>
          <a:lstStyle/>
          <a:p>
            <a:r>
              <a:rPr lang="en-US" dirty="0" smtClean="0"/>
              <a:t>Problem: how do we store negative numbers?</a:t>
            </a:r>
          </a:p>
          <a:p>
            <a:pPr lvl="1"/>
            <a:r>
              <a:rPr lang="en-US" dirty="0" smtClean="0"/>
              <a:t>We need to store either a </a:t>
            </a:r>
            <a:r>
              <a:rPr lang="en-US" dirty="0" smtClean="0">
                <a:latin typeface="Consolas" panose="020B0609020204030204" pitchFamily="49" charset="0"/>
              </a:rPr>
              <a:t>+</a:t>
            </a:r>
            <a:r>
              <a:rPr lang="en-US" dirty="0" smtClean="0"/>
              <a:t> or a </a:t>
            </a:r>
            <a:r>
              <a:rPr lang="en-US" dirty="0" smtClean="0">
                <a:latin typeface="Consolas" panose="020B0609020204030204" pitchFamily="49" charset="0"/>
              </a:rPr>
              <a:t>–</a:t>
            </a:r>
            <a:r>
              <a:rPr lang="en-US" dirty="0" smtClean="0"/>
              <a:t> a</a:t>
            </a:r>
          </a:p>
          <a:p>
            <a:pPr lvl="1"/>
            <a:r>
              <a:rPr lang="en-US" dirty="0" smtClean="0"/>
              <a:t>To do this, we could allocate one bit to store the sign:</a:t>
            </a:r>
            <a:endParaRPr lang="en-US" dirty="0" smtClean="0">
              <a:latin typeface="Consolas" panose="020B0609020204030204" pitchFamily="49" charset="0"/>
            </a:endParaRPr>
          </a:p>
          <a:p>
            <a:pPr marL="0" indent="0" algn="ctr">
              <a:buNone/>
            </a:pPr>
            <a:r>
              <a:rPr lang="en-US" dirty="0" smtClean="0">
                <a:solidFill>
                  <a:srgbClr val="FF0000"/>
                </a:solidFill>
                <a:latin typeface="Consolas" panose="020B0609020204030204" pitchFamily="49" charset="0"/>
              </a:rPr>
              <a:t>0</a:t>
            </a:r>
            <a:r>
              <a:rPr lang="en-US" dirty="0" smtClean="0">
                <a:latin typeface="Consolas" panose="020B0609020204030204" pitchFamily="49" charset="0"/>
              </a:rPr>
              <a:t>0000000000000000000000000000101</a:t>
            </a:r>
          </a:p>
          <a:p>
            <a:pPr marL="0" indent="0" algn="ctr">
              <a:buNone/>
            </a:pPr>
            <a:endParaRPr lang="en-US" dirty="0">
              <a:latin typeface="Consolas" panose="020B0609020204030204" pitchFamily="49" charset="0"/>
            </a:endParaRPr>
          </a:p>
          <a:p>
            <a:pPr marL="0" indent="0" algn="ctr">
              <a:buNone/>
            </a:pPr>
            <a:endParaRPr lang="en-US" dirty="0" smtClean="0">
              <a:latin typeface="Consolas" panose="020B0609020204030204" pitchFamily="49" charset="0"/>
            </a:endParaRPr>
          </a:p>
          <a:p>
            <a:pPr lvl="1"/>
            <a:endParaRPr lang="en-US" dirty="0" smtClean="0">
              <a:solidFill>
                <a:prstClr val="black"/>
              </a:solidFill>
            </a:endParaRPr>
          </a:p>
          <a:p>
            <a:pPr lvl="1"/>
            <a:r>
              <a:rPr lang="en-US" dirty="0" smtClean="0">
                <a:solidFill>
                  <a:prstClr val="black"/>
                </a:solidFill>
              </a:rPr>
              <a:t>Our convention could be:</a:t>
            </a:r>
          </a:p>
          <a:p>
            <a:pPr lvl="2"/>
            <a:r>
              <a:rPr lang="en-US" dirty="0" smtClean="0">
                <a:solidFill>
                  <a:prstClr val="black"/>
                </a:solidFill>
              </a:rPr>
              <a:t>If the sign bit is </a:t>
            </a:r>
            <a:r>
              <a:rPr lang="en-US" dirty="0" smtClean="0">
                <a:latin typeface="Consolas" panose="020B0609020204030204" pitchFamily="49" charset="0"/>
              </a:rPr>
              <a:t>0</a:t>
            </a:r>
            <a:r>
              <a:rPr lang="en-US" dirty="0" smtClean="0">
                <a:solidFill>
                  <a:prstClr val="black"/>
                </a:solidFill>
              </a:rPr>
              <a:t>, the number is positive</a:t>
            </a:r>
          </a:p>
          <a:p>
            <a:pPr lvl="2"/>
            <a:r>
              <a:rPr lang="en-US" dirty="0" smtClean="0">
                <a:solidFill>
                  <a:prstClr val="black"/>
                </a:solidFill>
              </a:rPr>
              <a:t>Otherwise, the sign bit is </a:t>
            </a:r>
            <a:r>
              <a:rPr lang="en-US" dirty="0">
                <a:latin typeface="Consolas" panose="020B0609020204030204" pitchFamily="49" charset="0"/>
              </a:rPr>
              <a:t>1</a:t>
            </a:r>
            <a:r>
              <a:rPr lang="en-US" dirty="0" smtClean="0">
                <a:solidFill>
                  <a:prstClr val="black"/>
                </a:solidFill>
              </a:rPr>
              <a:t>, indicating the number is negative</a:t>
            </a:r>
          </a:p>
          <a:p>
            <a:pPr lvl="2"/>
            <a:endParaRPr lang="en-US" dirty="0">
              <a:solidFill>
                <a:prstClr val="black"/>
              </a:solidFill>
            </a:endParaRPr>
          </a:p>
          <a:p>
            <a:r>
              <a:rPr lang="en-US" dirty="0" smtClean="0">
                <a:solidFill>
                  <a:prstClr val="black"/>
                </a:solidFill>
              </a:rPr>
              <a:t>Recall, all these are stored in the computer as voltages in a circuit…</a:t>
            </a:r>
          </a:p>
          <a:p>
            <a:pPr lvl="1"/>
            <a:r>
              <a:rPr lang="en-US" dirty="0" smtClean="0">
                <a:solidFill>
                  <a:prstClr val="black"/>
                </a:solidFill>
              </a:rPr>
              <a:t>More in your course on digital circuits </a:t>
            </a:r>
            <a:r>
              <a:rPr lang="en-US" smtClean="0">
                <a:solidFill>
                  <a:prstClr val="black"/>
                </a:solidFill>
              </a:rPr>
              <a:t>and </a:t>
            </a:r>
            <a:endParaRPr lang="en-US" dirty="0" smtClean="0">
              <a:solidFill>
                <a:prstClr val="black"/>
              </a:solidFill>
            </a:endParaRPr>
          </a:p>
          <a:p>
            <a:pPr marL="0" indent="0" algn="ctr">
              <a:buNone/>
            </a:pPr>
            <a:endParaRPr lang="en-US" dirty="0" smtClean="0">
              <a:latin typeface="Consolas" panose="020B0609020204030204" pitchFamily="49" charset="0"/>
            </a:endParaRPr>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4" name="Rectangle 3"/>
          <p:cNvSpPr/>
          <p:nvPr/>
        </p:nvSpPr>
        <p:spPr>
          <a:xfrm>
            <a:off x="2123728" y="3385204"/>
            <a:ext cx="3488455" cy="369332"/>
          </a:xfrm>
          <a:prstGeom prst="rect">
            <a:avLst/>
          </a:prstGeom>
        </p:spPr>
        <p:txBody>
          <a:bodyPr wrap="none">
            <a:spAutoFit/>
          </a:bodyPr>
          <a:lstStyle/>
          <a:p>
            <a:r>
              <a:rPr lang="en-US" dirty="0" smtClean="0">
                <a:latin typeface="Georgia" panose="02040502050405020303" pitchFamily="18" charset="0"/>
              </a:rPr>
              <a:t>Proposed location of the </a:t>
            </a:r>
            <a:r>
              <a:rPr lang="en-US" i="1" dirty="0" smtClean="0">
                <a:latin typeface="Georgia" panose="02040502050405020303" pitchFamily="18" charset="0"/>
              </a:rPr>
              <a:t>sign bit</a:t>
            </a:r>
            <a:endParaRPr lang="en-CA" dirty="0">
              <a:latin typeface="Georgia" panose="02040502050405020303" pitchFamily="18" charset="0"/>
            </a:endParaRPr>
          </a:p>
        </p:txBody>
      </p:sp>
      <p:cxnSp>
        <p:nvCxnSpPr>
          <p:cNvPr id="6" name="Straight Arrow Connector 5"/>
          <p:cNvCxnSpPr/>
          <p:nvPr/>
        </p:nvCxnSpPr>
        <p:spPr>
          <a:xfrm flipH="1" flipV="1">
            <a:off x="2457890" y="3014204"/>
            <a:ext cx="216024" cy="458729"/>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8562846"/>
      </p:ext>
    </p:extLst>
  </p:cSld>
  <p:clrMapOvr>
    <a:masterClrMapping/>
  </p:clrMapOvr>
  <mc:AlternateContent xmlns:mc="http://schemas.openxmlformats.org/markup-compatibility/2006" xmlns:p14="http://schemas.microsoft.com/office/powerpoint/2010/main">
    <mc:Choice Requires="p14">
      <p:transition spd="slow" p14:dur="2000" advTm="160077"/>
    </mc:Choice>
    <mc:Fallback xmlns="">
      <p:transition spd="slow" advTm="16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Base 8</a:t>
            </a:r>
          </a:p>
        </p:txBody>
      </p:sp>
      <p:sp>
        <p:nvSpPr>
          <p:cNvPr id="3" name="Content Placeholder 2"/>
          <p:cNvSpPr>
            <a:spLocks noGrp="1"/>
          </p:cNvSpPr>
          <p:nvPr>
            <p:ph idx="1"/>
          </p:nvPr>
        </p:nvSpPr>
        <p:spPr/>
        <p:txBody>
          <a:bodyPr/>
          <a:lstStyle/>
          <a:p>
            <a:r>
              <a:rPr lang="en-US" dirty="0" smtClean="0"/>
              <a:t>Therefore, each of these base-8 numbers would represent a certain number of “things”:</a:t>
            </a:r>
          </a:p>
          <a:p>
            <a:pPr marL="0" indent="0">
              <a:buNone/>
            </a:pPr>
            <a:r>
              <a:rPr lang="en-US" sz="1800" dirty="0" smtClean="0"/>
              <a:t>			  </a:t>
            </a:r>
            <a:r>
              <a:rPr lang="en-US" sz="1800" dirty="0" smtClean="0">
                <a:latin typeface="Times New Roman" panose="02020603050405020304" pitchFamily="18" charset="0"/>
                <a:cs typeface="Times New Roman" panose="02020603050405020304" pitchFamily="18" charset="0"/>
              </a:rPr>
              <a:t>0</a:t>
            </a:r>
            <a:r>
              <a:rPr lang="en-US" sz="1800" dirty="0" smtClean="0"/>
              <a:t>	zero</a:t>
            </a:r>
          </a:p>
          <a:p>
            <a:pPr marL="0" indent="0">
              <a:buNone/>
            </a:pPr>
            <a:r>
              <a:rPr lang="en-US" sz="1800" dirty="0" smtClean="0"/>
              <a:t>		 	  </a:t>
            </a:r>
            <a:r>
              <a:rPr lang="en-US" sz="1800" dirty="0" smtClean="0">
                <a:latin typeface="Times New Roman" panose="02020603050405020304" pitchFamily="18" charset="0"/>
                <a:cs typeface="Times New Roman" panose="02020603050405020304" pitchFamily="18" charset="0"/>
              </a:rPr>
              <a:t>1</a:t>
            </a:r>
            <a:r>
              <a:rPr lang="en-US" sz="1800" dirty="0" smtClean="0"/>
              <a:t>	one	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2 </a:t>
            </a:r>
            <a:r>
              <a:rPr lang="en-US" sz="1800" dirty="0" smtClean="0"/>
              <a:t>	two	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3 </a:t>
            </a:r>
            <a:r>
              <a:rPr lang="en-US" sz="1800" dirty="0" smtClean="0"/>
              <a:t>	three	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4 </a:t>
            </a:r>
            <a:r>
              <a:rPr lang="en-US" sz="1800" dirty="0" smtClean="0"/>
              <a:t>	four	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5 </a:t>
            </a:r>
            <a:r>
              <a:rPr lang="en-US" sz="1800" dirty="0" smtClean="0"/>
              <a:t>	five	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6 </a:t>
            </a:r>
            <a:r>
              <a:rPr lang="en-US" sz="1800" dirty="0" smtClean="0"/>
              <a:t>	six	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7 </a:t>
            </a:r>
            <a:r>
              <a:rPr lang="en-US" sz="1800" dirty="0" smtClean="0"/>
              <a:t>	seven	XXXXXXX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10 </a:t>
            </a:r>
            <a:r>
              <a:rPr lang="en-US" sz="1800" dirty="0" smtClean="0"/>
              <a:t>	eight	XXXXXXXX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11 </a:t>
            </a:r>
            <a:r>
              <a:rPr lang="en-US" sz="1800" dirty="0" smtClean="0"/>
              <a:t>	nine	XXXXXXXXX</a:t>
            </a:r>
          </a:p>
          <a:p>
            <a:pPr marL="0" indent="0">
              <a:buNone/>
            </a:pPr>
            <a:r>
              <a:rPr lang="en-US" sz="1800" dirty="0" smtClean="0"/>
              <a:t>	</a:t>
            </a:r>
            <a:r>
              <a:rPr lang="en-US" sz="1800" dirty="0"/>
              <a:t>	</a:t>
            </a:r>
            <a:r>
              <a:rPr lang="en-US" sz="1800" dirty="0" smtClean="0"/>
              <a:t>	</a:t>
            </a:r>
            <a:r>
              <a:rPr lang="en-US" sz="1800" dirty="0" smtClean="0">
                <a:latin typeface="Times New Roman" panose="02020603050405020304" pitchFamily="18" charset="0"/>
                <a:cs typeface="Times New Roman" panose="02020603050405020304" pitchFamily="18" charset="0"/>
              </a:rPr>
              <a:t>12</a:t>
            </a:r>
            <a:r>
              <a:rPr lang="en-US" sz="1800" dirty="0" smtClean="0"/>
              <a:t>	ten	XXXXXXXXXX</a:t>
            </a:r>
          </a:p>
          <a:p>
            <a:pPr marL="0" indent="0">
              <a:buNone/>
            </a:pPr>
            <a:r>
              <a:rPr lang="en-US" sz="1800" dirty="0" smtClean="0"/>
              <a:t>	</a:t>
            </a:r>
            <a:r>
              <a:rPr lang="en-US" sz="1800" dirty="0"/>
              <a:t>		</a:t>
            </a:r>
            <a:r>
              <a:rPr lang="en-US" sz="1800" dirty="0" smtClean="0">
                <a:latin typeface="Times New Roman" panose="02020603050405020304" pitchFamily="18" charset="0"/>
                <a:cs typeface="Times New Roman" panose="02020603050405020304" pitchFamily="18" charset="0"/>
              </a:rPr>
              <a:t>13</a:t>
            </a:r>
            <a:r>
              <a:rPr lang="en-US" sz="1800" dirty="0"/>
              <a:t>	</a:t>
            </a:r>
            <a:r>
              <a:rPr lang="en-US" sz="1800" dirty="0" smtClean="0"/>
              <a:t>eleven	XXXXXXXXXXX</a:t>
            </a:r>
            <a:endParaRPr lang="en-US" sz="1800" dirty="0"/>
          </a:p>
          <a:p>
            <a:pPr marL="0" indent="0">
              <a:buNone/>
            </a:pPr>
            <a:r>
              <a:rPr lang="en-US" sz="1800" dirty="0"/>
              <a:t>	</a:t>
            </a:r>
            <a:r>
              <a:rPr lang="en-US" sz="1800" dirty="0" smtClean="0"/>
              <a:t>	</a:t>
            </a:r>
            <a:r>
              <a:rPr lang="en-US" sz="1800" dirty="0"/>
              <a:t>	</a:t>
            </a:r>
            <a:r>
              <a:rPr lang="en-US" sz="1800" dirty="0" smtClean="0">
                <a:latin typeface="Times New Roman" panose="02020603050405020304" pitchFamily="18" charset="0"/>
                <a:cs typeface="Times New Roman" panose="02020603050405020304" pitchFamily="18" charset="0"/>
              </a:rPr>
              <a:t>14</a:t>
            </a:r>
            <a:r>
              <a:rPr lang="en-US" sz="1800" dirty="0"/>
              <a:t>	</a:t>
            </a:r>
            <a:r>
              <a:rPr lang="en-US" sz="1800" dirty="0" smtClean="0"/>
              <a:t>twelve	XXXXXXXXXXXX</a:t>
            </a:r>
            <a:endParaRPr lang="en-US" sz="1800" dirty="0"/>
          </a:p>
          <a:p>
            <a:pPr marL="0" indent="0">
              <a:buNone/>
            </a:pPr>
            <a:endParaRPr lang="en-US"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7098929"/>
      </p:ext>
    </p:extLst>
  </p:cSld>
  <p:clrMapOvr>
    <a:masterClrMapping/>
  </p:clrMapOvr>
  <mc:AlternateContent xmlns:mc="http://schemas.openxmlformats.org/markup-compatibility/2006" xmlns:p14="http://schemas.microsoft.com/office/powerpoint/2010/main">
    <mc:Choice Requires="p14">
      <p:transition spd="slow" p14:dur="2000" advTm="24092"/>
    </mc:Choice>
    <mc:Fallback xmlns="">
      <p:transition spd="slow" advTm="2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Base 8</a:t>
            </a:r>
          </a:p>
        </p:txBody>
      </p:sp>
      <p:sp>
        <p:nvSpPr>
          <p:cNvPr id="3" name="Content Placeholder 2"/>
          <p:cNvSpPr>
            <a:spLocks noGrp="1"/>
          </p:cNvSpPr>
          <p:nvPr>
            <p:ph idx="1"/>
          </p:nvPr>
        </p:nvSpPr>
        <p:spPr/>
        <p:txBody>
          <a:bodyPr/>
          <a:lstStyle/>
          <a:p>
            <a:r>
              <a:rPr lang="en-US" dirty="0" smtClean="0"/>
              <a:t>To convert a base-8 number to base 10, we calculate:</a:t>
            </a:r>
          </a:p>
          <a:p>
            <a:pPr marL="0" indent="0" algn="ctr">
              <a:buNone/>
            </a:pPr>
            <a:r>
              <a:rPr lang="en-US" sz="1800" dirty="0" smtClean="0"/>
              <a:t>4173</a:t>
            </a:r>
          </a:p>
        </p:txBody>
      </p:sp>
      <p:sp>
        <p:nvSpPr>
          <p:cNvPr id="4" name="TextBox 3"/>
          <p:cNvSpPr txBox="1"/>
          <p:nvPr/>
        </p:nvSpPr>
        <p:spPr>
          <a:xfrm>
            <a:off x="4572000" y="2843509"/>
            <a:ext cx="121379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7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8</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 56</a:t>
            </a:r>
            <a:endParaRPr lang="en-CA"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857802" y="2325588"/>
            <a:ext cx="109837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8</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 3</a:t>
            </a:r>
            <a:endParaRPr lang="en-CA"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920282" y="3140968"/>
            <a:ext cx="121379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8</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64</a:t>
            </a:r>
            <a:endParaRPr lang="en-CA"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15616" y="2771636"/>
            <a:ext cx="144462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4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8</a:t>
            </a:r>
            <a:r>
              <a:rPr lang="en-US" baseline="30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 2048</a:t>
            </a:r>
            <a:endParaRPr lang="en-CA"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932122" y="3933056"/>
            <a:ext cx="266611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2048 + 64 + 56 + 3 = 2171</a:t>
            </a:r>
            <a:endParaRPr lang="en-CA"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4651422"/>
      </p:ext>
    </p:extLst>
  </p:cSld>
  <p:clrMapOvr>
    <a:masterClrMapping/>
  </p:clrMapOvr>
  <mc:AlternateContent xmlns:mc="http://schemas.openxmlformats.org/markup-compatibility/2006" xmlns:p14="http://schemas.microsoft.com/office/powerpoint/2010/main">
    <mc:Choice Requires="p14">
      <p:transition spd="slow" p14:dur="2000" advTm="50010"/>
    </mc:Choice>
    <mc:Fallback xmlns="">
      <p:transition spd="slow" advTm="5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9|11|26.7|8.1|6.2|5.2|4.4|2.3|3.8|9.8"/>
</p:tagLst>
</file>

<file path=ppt/tags/tag10.xml><?xml version="1.0" encoding="utf-8"?>
<p:tagLst xmlns:a="http://schemas.openxmlformats.org/drawingml/2006/main" xmlns:r="http://schemas.openxmlformats.org/officeDocument/2006/relationships" xmlns:p="http://schemas.openxmlformats.org/presentationml/2006/main">
  <p:tag name="TIMING" val="|15.2|9.2|5.3|3.6|2.4|6.1|5|22.1|24.1|3.3|3.5|1.6|2.1|1.9|1.2|2.5|1.2|2.4|0.9|2.2|0.8|2.1|1|1.7|1.1|2|0.5|1.5|0.7|2.9|25.5"/>
</p:tagLst>
</file>

<file path=ppt/tags/tag11.xml><?xml version="1.0" encoding="utf-8"?>
<p:tagLst xmlns:a="http://schemas.openxmlformats.org/drawingml/2006/main" xmlns:r="http://schemas.openxmlformats.org/officeDocument/2006/relationships" xmlns:p="http://schemas.openxmlformats.org/presentationml/2006/main">
  <p:tag name="TIMING" val="|10|9.7|9.1|7.2|4.6|6.7|14.3"/>
</p:tagLst>
</file>

<file path=ppt/tags/tag12.xml><?xml version="1.0" encoding="utf-8"?>
<p:tagLst xmlns:a="http://schemas.openxmlformats.org/drawingml/2006/main" xmlns:r="http://schemas.openxmlformats.org/officeDocument/2006/relationships" xmlns:p="http://schemas.openxmlformats.org/presentationml/2006/main">
  <p:tag name="TIMING" val="|22.5|17.9|2.2|1.4|2|1.1|4.2|0.5|3.3|2.1|1|1.9|2.1|1|3.8|0.6|7.6|1.1|1.8|2.7|7|0.6|2.6|1.5|1|1.3|1|2|0.9|1.4|3|0.7|3.6|0.8|6.7|3.8|25.2|20.8|18.1"/>
</p:tagLst>
</file>

<file path=ppt/tags/tag13.xml><?xml version="1.0" encoding="utf-8"?>
<p:tagLst xmlns:a="http://schemas.openxmlformats.org/drawingml/2006/main" xmlns:r="http://schemas.openxmlformats.org/officeDocument/2006/relationships" xmlns:p="http://schemas.openxmlformats.org/presentationml/2006/main">
  <p:tag name="TIMING" val="|14.8|18.5|35.9"/>
</p:tagLst>
</file>

<file path=ppt/tags/tag14.xml><?xml version="1.0" encoding="utf-8"?>
<p:tagLst xmlns:a="http://schemas.openxmlformats.org/drawingml/2006/main" xmlns:r="http://schemas.openxmlformats.org/officeDocument/2006/relationships" xmlns:p="http://schemas.openxmlformats.org/presentationml/2006/main">
  <p:tag name="TIMING" val="|5.3"/>
</p:tagLst>
</file>

<file path=ppt/tags/tag15.xml><?xml version="1.0" encoding="utf-8"?>
<p:tagLst xmlns:a="http://schemas.openxmlformats.org/drawingml/2006/main" xmlns:r="http://schemas.openxmlformats.org/officeDocument/2006/relationships" xmlns:p="http://schemas.openxmlformats.org/presentationml/2006/main">
  <p:tag name="TIMING" val="|13.5|11.9|13.1|5.5"/>
</p:tagLst>
</file>

<file path=ppt/tags/tag16.xml><?xml version="1.0" encoding="utf-8"?>
<p:tagLst xmlns:a="http://schemas.openxmlformats.org/drawingml/2006/main" xmlns:r="http://schemas.openxmlformats.org/officeDocument/2006/relationships" xmlns:p="http://schemas.openxmlformats.org/presentationml/2006/main">
  <p:tag name="TIMING" val="|28|10.1"/>
</p:tagLst>
</file>

<file path=ppt/tags/tag17.xml><?xml version="1.0" encoding="utf-8"?>
<p:tagLst xmlns:a="http://schemas.openxmlformats.org/drawingml/2006/main" xmlns:r="http://schemas.openxmlformats.org/officeDocument/2006/relationships" xmlns:p="http://schemas.openxmlformats.org/presentationml/2006/main">
  <p:tag name="TIMING" val="|13|17.2|23.9"/>
</p:tagLst>
</file>

<file path=ppt/tags/tag18.xml><?xml version="1.0" encoding="utf-8"?>
<p:tagLst xmlns:a="http://schemas.openxmlformats.org/drawingml/2006/main" xmlns:r="http://schemas.openxmlformats.org/officeDocument/2006/relationships" xmlns:p="http://schemas.openxmlformats.org/presentationml/2006/main">
  <p:tag name="TIMING" val="|24|18.6|14.5"/>
</p:tagLst>
</file>

<file path=ppt/tags/tag19.xml><?xml version="1.0" encoding="utf-8"?>
<p:tagLst xmlns:a="http://schemas.openxmlformats.org/drawingml/2006/main" xmlns:r="http://schemas.openxmlformats.org/officeDocument/2006/relationships" xmlns:p="http://schemas.openxmlformats.org/presentationml/2006/main">
  <p:tag name="TIMING" val="|57.5|18.4|6.2|4.7"/>
</p:tagLst>
</file>

<file path=ppt/tags/tag2.xml><?xml version="1.0" encoding="utf-8"?>
<p:tagLst xmlns:a="http://schemas.openxmlformats.org/drawingml/2006/main" xmlns:r="http://schemas.openxmlformats.org/officeDocument/2006/relationships" xmlns:p="http://schemas.openxmlformats.org/presentationml/2006/main">
  <p:tag name="TIMING" val="|24.9|11|26.7|8.1|6.2|5.2|4.4|2.3|3.8|9.8"/>
</p:tagLst>
</file>

<file path=ppt/tags/tag20.xml><?xml version="1.0" encoding="utf-8"?>
<p:tagLst xmlns:a="http://schemas.openxmlformats.org/drawingml/2006/main" xmlns:r="http://schemas.openxmlformats.org/officeDocument/2006/relationships" xmlns:p="http://schemas.openxmlformats.org/presentationml/2006/main">
  <p:tag name="TIMING" val="|8.7|5.2|3.7|17.1|13.4|12.9|3.5|6.3|0.7|6.7|5.3|5.8|3.3|1.8|4.7|5.1|1.5|3|1.4|10|2.6|1.2|1.9|2.8|1.9|0.7|2.6|1.6|3.2|1.1|1.8|3.9"/>
</p:tagLst>
</file>

<file path=ppt/tags/tag21.xml><?xml version="1.0" encoding="utf-8"?>
<p:tagLst xmlns:a="http://schemas.openxmlformats.org/drawingml/2006/main" xmlns:r="http://schemas.openxmlformats.org/officeDocument/2006/relationships" xmlns:p="http://schemas.openxmlformats.org/presentationml/2006/main">
  <p:tag name="TIMING" val="|7.3|6|9.4|4|2.2|1.7|3.2|3.9|1|2.6|1.9|1.6|2.1|2.2|2.7|2.9|1.3|3|1.1|2.5|0.9|3.1|2.8|10.7|2.5"/>
</p:tagLst>
</file>

<file path=ppt/tags/tag22.xml><?xml version="1.0" encoding="utf-8"?>
<p:tagLst xmlns:a="http://schemas.openxmlformats.org/drawingml/2006/main" xmlns:r="http://schemas.openxmlformats.org/officeDocument/2006/relationships" xmlns:p="http://schemas.openxmlformats.org/presentationml/2006/main">
  <p:tag name="TIMING" val="|9.4|9.9|5|3.3|5.8|5.7|20.3|5.6|6.6"/>
</p:tagLst>
</file>

<file path=ppt/tags/tag23.xml><?xml version="1.0" encoding="utf-8"?>
<p:tagLst xmlns:a="http://schemas.openxmlformats.org/drawingml/2006/main" xmlns:r="http://schemas.openxmlformats.org/officeDocument/2006/relationships" xmlns:p="http://schemas.openxmlformats.org/presentationml/2006/main">
  <p:tag name="TIMING" val="|37.1|6.3|10.7|3.6|11.3"/>
</p:tagLst>
</file>

<file path=ppt/tags/tag3.xml><?xml version="1.0" encoding="utf-8"?>
<p:tagLst xmlns:a="http://schemas.openxmlformats.org/drawingml/2006/main" xmlns:r="http://schemas.openxmlformats.org/officeDocument/2006/relationships" xmlns:p="http://schemas.openxmlformats.org/presentationml/2006/main">
  <p:tag name="TIMING" val="|8|13.8|27.7|8.9|1.8|14.7|3.6|6.3|3.6|5.6|2.6|5.8|4.9|5.8|3.3|4.2|1.1|2.8|1.5|5.9|1.3"/>
</p:tagLst>
</file>

<file path=ppt/tags/tag4.xml><?xml version="1.0" encoding="utf-8"?>
<p:tagLst xmlns:a="http://schemas.openxmlformats.org/drawingml/2006/main" xmlns:r="http://schemas.openxmlformats.org/officeDocument/2006/relationships" xmlns:p="http://schemas.openxmlformats.org/presentationml/2006/main">
  <p:tag name="TIMING" val="|8|13.8|27.7|8.9|1.8|14.7|3.6|6.3|3.6|5.6|2.6|5.8|4.9|5.8|3.3|4.2|1.1|2.8|1.5|5.9|1.3"/>
</p:tagLst>
</file>

<file path=ppt/tags/tag5.xml><?xml version="1.0" encoding="utf-8"?>
<p:tagLst xmlns:a="http://schemas.openxmlformats.org/drawingml/2006/main" xmlns:r="http://schemas.openxmlformats.org/officeDocument/2006/relationships" xmlns:p="http://schemas.openxmlformats.org/presentationml/2006/main">
  <p:tag name="TIMING" val="|8|13.8|27.7|8.9|1.8|14.7|3.6|6.3|3.6|5.6|2.6|5.8|4.9|5.8|3.3|4.2|1.1|2.8|1.5|5.9|1.3"/>
</p:tagLst>
</file>

<file path=ppt/tags/tag6.xml><?xml version="1.0" encoding="utf-8"?>
<p:tagLst xmlns:a="http://schemas.openxmlformats.org/drawingml/2006/main" xmlns:r="http://schemas.openxmlformats.org/officeDocument/2006/relationships" xmlns:p="http://schemas.openxmlformats.org/presentationml/2006/main">
  <p:tag name="TIMING" val="|14.3|4|6.1|4.7|13.3"/>
</p:tagLst>
</file>

<file path=ppt/tags/tag7.xml><?xml version="1.0" encoding="utf-8"?>
<p:tagLst xmlns:a="http://schemas.openxmlformats.org/drawingml/2006/main" xmlns:r="http://schemas.openxmlformats.org/officeDocument/2006/relationships" xmlns:p="http://schemas.openxmlformats.org/presentationml/2006/main">
  <p:tag name="TIMING" val="|14.6|10.6|16.1|4.5|8.2|15.1"/>
</p:tagLst>
</file>

<file path=ppt/tags/tag8.xml><?xml version="1.0" encoding="utf-8"?>
<p:tagLst xmlns:a="http://schemas.openxmlformats.org/drawingml/2006/main" xmlns:r="http://schemas.openxmlformats.org/officeDocument/2006/relationships" xmlns:p="http://schemas.openxmlformats.org/presentationml/2006/main">
  <p:tag name="TIMING" val="|13.8|8|1.2"/>
</p:tagLst>
</file>

<file path=ppt/tags/tag9.xml><?xml version="1.0" encoding="utf-8"?>
<p:tagLst xmlns:a="http://schemas.openxmlformats.org/drawingml/2006/main" xmlns:r="http://schemas.openxmlformats.org/officeDocument/2006/relationships" xmlns:p="http://schemas.openxmlformats.org/presentationml/2006/main">
  <p:tag name="TIMING" val="|7.9|4.9|5.1|6|5|6.5|8.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64660</TotalTime>
  <Words>1541</Words>
  <Application>Microsoft Office PowerPoint</Application>
  <PresentationFormat>On-screen Show (4:3)</PresentationFormat>
  <Paragraphs>474</Paragraphs>
  <Slides>33</Slides>
  <Notes>4</Notes>
  <HiddenSlides>0</HiddenSlides>
  <MMClips>30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Custom Design</vt:lpstr>
      <vt:lpstr>Binary and hexadecimal numbers</vt:lpstr>
      <vt:lpstr>Outline</vt:lpstr>
      <vt:lpstr>What is main memory?</vt:lpstr>
      <vt:lpstr>What is int?</vt:lpstr>
      <vt:lpstr>How is an integer stored?</vt:lpstr>
      <vt:lpstr>How is an integer stored?</vt:lpstr>
      <vt:lpstr>How is an integer stored?</vt:lpstr>
      <vt:lpstr>Base 8</vt:lpstr>
      <vt:lpstr>Base 8</vt:lpstr>
      <vt:lpstr>Base 2</vt:lpstr>
      <vt:lpstr>Counting</vt:lpstr>
      <vt:lpstr>Counting</vt:lpstr>
      <vt:lpstr>Counting</vt:lpstr>
      <vt:lpstr>Adding powers of two</vt:lpstr>
      <vt:lpstr>Representation</vt:lpstr>
      <vt:lpstr>Representation</vt:lpstr>
      <vt:lpstr>Adding two binary numbers</vt:lpstr>
      <vt:lpstr>Counting in binary</vt:lpstr>
      <vt:lpstr>Addition</vt:lpstr>
      <vt:lpstr>Counting in binary</vt:lpstr>
      <vt:lpstr>Verbosity</vt:lpstr>
      <vt:lpstr>Base 16: hexadecimal</vt:lpstr>
      <vt:lpstr>Counting in hexadecimal</vt:lpstr>
      <vt:lpstr>Verbosity</vt:lpstr>
      <vt:lpstr>Why hexadecimal?</vt:lpstr>
      <vt:lpstr>Converting binary to hexadecimal</vt:lpstr>
      <vt:lpstr>Converting hexadecimal to binary</vt:lpstr>
      <vt:lpstr>Counting in hexadecimal</vt:lpstr>
      <vt:lpstr>Beyond the scope of this course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1298</cp:revision>
  <dcterms:created xsi:type="dcterms:W3CDTF">2009-09-11T23:00:44Z</dcterms:created>
  <dcterms:modified xsi:type="dcterms:W3CDTF">2020-07-26T01:29:08Z</dcterms:modified>
</cp:coreProperties>
</file>